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</p:sldMasterIdLst>
  <p:notesMasterIdLst>
    <p:notesMasterId r:id="rId25"/>
  </p:notesMasterIdLst>
  <p:handoutMasterIdLst>
    <p:handoutMasterId r:id="rId26"/>
  </p:handoutMasterIdLst>
  <p:sldIdLst>
    <p:sldId id="399" r:id="rId2"/>
    <p:sldId id="475" r:id="rId3"/>
    <p:sldId id="441" r:id="rId4"/>
    <p:sldId id="495" r:id="rId5"/>
    <p:sldId id="536" r:id="rId6"/>
    <p:sldId id="419" r:id="rId7"/>
    <p:sldId id="509" r:id="rId8"/>
    <p:sldId id="489" r:id="rId9"/>
    <p:sldId id="515" r:id="rId10"/>
    <p:sldId id="516" r:id="rId11"/>
    <p:sldId id="528" r:id="rId12"/>
    <p:sldId id="519" r:id="rId13"/>
    <p:sldId id="522" r:id="rId14"/>
    <p:sldId id="511" r:id="rId15"/>
    <p:sldId id="526" r:id="rId16"/>
    <p:sldId id="529" r:id="rId17"/>
    <p:sldId id="534" r:id="rId18"/>
    <p:sldId id="514" r:id="rId19"/>
    <p:sldId id="525" r:id="rId20"/>
    <p:sldId id="524" r:id="rId21"/>
    <p:sldId id="537" r:id="rId22"/>
    <p:sldId id="532" r:id="rId23"/>
    <p:sldId id="517" r:id="rId24"/>
  </p:sldIdLst>
  <p:sldSz cx="9144000" cy="5143500" type="screen16x9"/>
  <p:notesSz cx="6858000" cy="9144000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-650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-133350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-200025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-2682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Newbon" initials="LN" lastIdx="12" clrIdx="0"/>
  <p:cmAuthor id="2" name="User1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534"/>
    <a:srgbClr val="54297D"/>
    <a:srgbClr val="53297D"/>
    <a:srgbClr val="0C884A"/>
    <a:srgbClr val="BECE45"/>
    <a:srgbClr val="F16422"/>
    <a:srgbClr val="630235"/>
    <a:srgbClr val="E43989"/>
    <a:srgbClr val="E7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71210" autoAdjust="0"/>
  </p:normalViewPr>
  <p:slideViewPr>
    <p:cSldViewPr snapToGrid="0">
      <p:cViewPr varScale="1">
        <p:scale>
          <a:sx n="81" d="100"/>
          <a:sy n="81" d="100"/>
        </p:scale>
        <p:origin x="1430" y="5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211"/>
    </p:cViewPr>
  </p:sorterViewPr>
  <p:notesViewPr>
    <p:cSldViewPr snapToGrid="0">
      <p:cViewPr varScale="1">
        <p:scale>
          <a:sx n="55" d="100"/>
          <a:sy n="55" d="100"/>
        </p:scale>
        <p:origin x="18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4DB743-16C7-4144-B603-FEEFE1CA80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40F20-BF0F-334D-A43A-CDC075817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E19D663D-4023-F942-B658-88D72E21B8FD}" type="datetime1">
              <a:rPr lang="id-ID"/>
              <a:pPr/>
              <a:t>02/03/2023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C33C-BC4E-D74D-BB18-2782E0A1C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27AEF-CE46-504A-8D4D-B14718A0A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09A0F4FC-4730-5740-B50D-2C207EF7890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54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3E91E-4C3E-B14E-8977-59623A21A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BDAB5-F5CD-4745-80FF-C5EDAD65EE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A03AAAD5-42B6-324E-8E78-5550D2ACAC19}" type="datetime1">
              <a:rPr lang="id-ID"/>
              <a:pPr/>
              <a:t>02/03/2023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5F6EC9-D30E-8546-9A8F-72AE36FFB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2BCED9-50E7-F84A-94CF-943B3ECE4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6C324-832D-9841-824B-5CFDA537F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36277-9F6D-374D-8D4F-D9872B361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90AED0C8-3A11-4142-A5C0-D6D5446D573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53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-89" charset="-128"/>
        <a:cs typeface="ヒラギノ角ゴ Pro W3" pitchFamily="-89" charset="-128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해당 교육 자료는 학습자들이 코로나</a:t>
            </a:r>
            <a:r>
              <a:rPr lang="en-US" altLang="ko-KR" dirty="0"/>
              <a:t>19 </a:t>
            </a:r>
            <a:r>
              <a:rPr lang="ko-KR" altLang="en-US" dirty="0" err="1"/>
              <a:t>팬데믹에</a:t>
            </a:r>
            <a:r>
              <a:rPr lang="ko-KR" altLang="en-US" dirty="0"/>
              <a:t> 대한 자신의 생각과 느낌을 나누는 것을 돕기 위해 제작되었습니다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해당 교육 자료를 통해 학습자들은 자신의 대응법을 생각하기 전에 먼저 전 세계의 여러 기관들과 개개인의 사람들이 얼마나 멋진 방식으로 코로나 위기에 대응하고 있는지 탐구합니다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학습자들은 코로나</a:t>
            </a:r>
            <a:r>
              <a:rPr lang="en-US" altLang="ko-KR" dirty="0"/>
              <a:t>19</a:t>
            </a:r>
            <a:r>
              <a:rPr lang="ko-KR" altLang="en-US" dirty="0"/>
              <a:t>에 대한 오해와 허위 정보들이 확산되는 이른바 </a:t>
            </a:r>
            <a:r>
              <a:rPr lang="en-US" altLang="ko-KR" dirty="0"/>
              <a:t>‘</a:t>
            </a:r>
            <a:r>
              <a:rPr lang="ko-KR" altLang="en-US" dirty="0" err="1"/>
              <a:t>인포데믹</a:t>
            </a:r>
            <a:r>
              <a:rPr lang="en-US" altLang="ko-KR" dirty="0"/>
              <a:t>(</a:t>
            </a:r>
            <a:r>
              <a:rPr lang="en-US" altLang="ko-KR" dirty="0" err="1"/>
              <a:t>infodemic</a:t>
            </a:r>
            <a:r>
              <a:rPr lang="en-US" altLang="ko-KR" dirty="0"/>
              <a:t>)‘</a:t>
            </a:r>
            <a:r>
              <a:rPr lang="ko-KR" altLang="en-US" dirty="0"/>
              <a:t>을 막을 수 있는 방법에 대해서 찾아봅니다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en-US" b="1" dirty="0"/>
              <a:t>*</a:t>
            </a:r>
            <a:r>
              <a:rPr lang="ko-KR" altLang="en-US" b="1" dirty="0"/>
              <a:t>해당 자료는 교육 목적으로만 사용 가능하며</a:t>
            </a:r>
            <a:r>
              <a:rPr lang="en-US" altLang="ko-KR" b="1" dirty="0"/>
              <a:t>, </a:t>
            </a:r>
            <a:r>
              <a:rPr lang="ko-KR" altLang="en-US" b="1" dirty="0"/>
              <a:t>교육 외 목적으로 무단 변형</a:t>
            </a:r>
            <a:r>
              <a:rPr lang="en-US" altLang="ko-KR" b="1" dirty="0"/>
              <a:t>, </a:t>
            </a:r>
            <a:r>
              <a:rPr lang="ko-KR" altLang="en-US" b="1" dirty="0"/>
              <a:t>재편집 및 사용을 금지합니다</a:t>
            </a:r>
            <a:r>
              <a:rPr lang="en-US" altLang="ko-KR" b="1" dirty="0"/>
              <a:t>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158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각 나라마다 다른 방식으로 </a:t>
            </a:r>
            <a:r>
              <a:rPr lang="ko-KR" altLang="en-US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팬데믹에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대응하지만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많은 나라들이 사람들 간의 밀접 접촉을 통한 코로나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19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확산을 막기 위해 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‘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봉쇄조치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(</a:t>
            </a:r>
            <a:r>
              <a:rPr lang="ko-KR" altLang="en-US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락다운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)’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를 시행해오고 있습니다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위 사진은 중국 우한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(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코로나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19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가 처음으로 발생한 곳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)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기차역에서 사람들의 체온을 측정하고 있는 모습입니다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높은 체온은 코로나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19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주요 증상 중 하나이기 때문에</a:t>
            </a:r>
            <a:endParaRPr lang="en-US" altLang="ko-KR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많은 나라에서 대중교통을 이용하거나 식당에 들어올 때 이용객들의 체온을 측정하고 있습니다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활동 제안</a:t>
            </a:r>
            <a:endParaRPr lang="en-US" altLang="ko-KR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고학년 학생들은 온라인에서 전 세계 다른 나라들이 어떻게 코로나</a:t>
            </a:r>
            <a:r>
              <a:rPr lang="en-US" altLang="ko-KR" b="0" dirty="0"/>
              <a:t>19</a:t>
            </a:r>
            <a:r>
              <a:rPr lang="ko-KR" altLang="en-US" b="0" dirty="0"/>
              <a:t>에 대응하고 있는지 조사해보기를 제안해 보세요</a:t>
            </a:r>
            <a:r>
              <a:rPr lang="en-US" altLang="ko-KR" b="0" dirty="0"/>
              <a:t>. </a:t>
            </a:r>
            <a:r>
              <a:rPr lang="ko-KR" altLang="en-US" b="0" dirty="0"/>
              <a:t>한국과 비슷한 대응은 무엇인가요</a:t>
            </a:r>
            <a:r>
              <a:rPr lang="en-US" altLang="ko-KR" b="0" dirty="0"/>
              <a:t>? </a:t>
            </a:r>
            <a:r>
              <a:rPr lang="ko-KR" altLang="en-US" b="0" dirty="0"/>
              <a:t>한국과 다른 대응책은 무엇인가요</a:t>
            </a:r>
            <a:r>
              <a:rPr lang="en-US" altLang="ko-KR" b="0" dirty="0"/>
              <a:t>? </a:t>
            </a:r>
            <a:r>
              <a:rPr lang="ko-KR" altLang="en-US" b="0" dirty="0"/>
              <a:t>다른 대응책을 쓰는 이유는 무엇일까요</a:t>
            </a:r>
            <a:r>
              <a:rPr lang="en-US" altLang="ko-KR" b="0" dirty="0"/>
              <a:t>?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출처</a:t>
            </a:r>
            <a:r>
              <a:rPr lang="en-US" altLang="ko-KR" b="1" dirty="0"/>
              <a:t>: </a:t>
            </a:r>
            <a:r>
              <a:rPr lang="en-GB" b="0" dirty="0"/>
              <a:t>China News Service: https://commons.wikimedia.org/w/index.php?curid=86272235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Licensed under CC-BY-3.0.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3142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전 세계에 걸쳐 많은 지역사회 일원들은 다른 사람들을 돕는 멋진 방법들을 생각해냈습니다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배고픈 사람들에게 음식을 나눠주고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이웃을 위해 대신 물품을 구입해주거나 코로나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19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대응을 위해 관련 단체에 후원을 하기도 합니다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예쁜 무지개를 그려 희망의 메시지를 전하기도 하고요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창의적인 다른 방법들을 생각해보세요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  <a:endParaRPr lang="en-GB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활동 제안</a:t>
            </a:r>
            <a:endParaRPr lang="en-US" altLang="ko-KR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학생들에게 그들의 지역 사람들이 어떻게 </a:t>
            </a:r>
            <a:r>
              <a:rPr lang="ko-KR" altLang="en-US" b="0" dirty="0" err="1"/>
              <a:t>팬데믹에</a:t>
            </a:r>
            <a:r>
              <a:rPr lang="ko-KR" altLang="en-US" b="0" dirty="0"/>
              <a:t> 대응하고 있는지 조사할 수 있도록 도와주세요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친구들 앞에서 조사한 내용을 발표하거나 </a:t>
            </a:r>
            <a:r>
              <a:rPr lang="ko-KR" altLang="en-US" b="0" dirty="0" err="1"/>
              <a:t>인포그래픽이나</a:t>
            </a:r>
            <a:r>
              <a:rPr lang="ko-KR" altLang="en-US" b="0" dirty="0"/>
              <a:t> 포스터를 디자인해보는 등 창의적인 방식으로 진행해볼 수 있습니다</a:t>
            </a:r>
            <a:r>
              <a:rPr lang="en-US" altLang="ko-KR" b="0" dirty="0"/>
              <a:t>.</a:t>
            </a:r>
            <a:endParaRPr lang="en-GB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출처</a:t>
            </a:r>
            <a:r>
              <a:rPr lang="en-US" altLang="ko-KR" b="1" dirty="0"/>
              <a:t>: </a:t>
            </a:r>
            <a:r>
              <a:rPr lang="en-GB" b="0" dirty="0"/>
              <a:t>Liz </a:t>
            </a:r>
            <a:r>
              <a:rPr lang="en-GB" b="0" dirty="0" err="1"/>
              <a:t>Newbon</a:t>
            </a:r>
            <a:r>
              <a:rPr lang="en-GB" b="0" dirty="0"/>
              <a:t>/Oxfam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57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3275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옥스팜은 현지 팀과 파트너와 협력해 취약한 지역 사람들에게 손 씻기 시설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깨끗한 식수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화장실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비누와 같은 필수 지원품을 지원하고 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endParaRPr lang="en-US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위 사진은 나와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(</a:t>
            </a:r>
            <a:r>
              <a:rPr lang="en-US" altLang="ko-KR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Nawar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*)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라는 소년이 손을 올바르게 씻는 방법에 대해 배우고 있는 모습입니다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10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월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15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일 세계 손 씻기의 날을 맞아 옥스팜이 시리아 알레포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(Aleppo)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도심 외곽 지역의 한 초등학교에서 코로나 바이러스에 이기기 위해 손을 깨끗이 씻는 법에 대해 가르쳐 주었습니다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시리아에는 많은 사람들이 분쟁으로 인해 강제로 집을 떠나 살고 있는 사람들이 많이 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endParaRPr lang="en-US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‘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저는 코로나가 보이지 않는 괴물이라고 생각했어요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그런데 오늘 수업에서 나와 내가 사랑하는 사람들을 코로나로부터 보호하기 위해 어떻게 해야 하는지 배웠어요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손이 더러우면 아프게 되니까 꼭 손을 씻고 나서 밥을 먹고 얼굴을 만져야 해요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.‘</a:t>
            </a:r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전 세계에 걸쳐 많은 지역사회 일원들은 다른 사람들을 돕는 멋진 방법들을 생각해냈습니다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배고픈 사람들에게 음식을 나눠주고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이웃을 위해 대신 물품을 구입해주거나 코로나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19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대응을 위해 관련 단체에 후원을 하기도 합니다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예쁜 무지개를 그려 희망의 메시지를 전하기도 하고요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창의적인 다른 방법들을 생각해보세요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  <a:endParaRPr lang="en-GB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활동 제안</a:t>
            </a:r>
            <a:endParaRPr lang="en-US" altLang="ko-KR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학생들에게 노래</a:t>
            </a:r>
            <a:r>
              <a:rPr lang="en-US" altLang="ko-KR" b="0" dirty="0"/>
              <a:t>, </a:t>
            </a:r>
            <a:r>
              <a:rPr lang="ko-KR" altLang="en-US" b="0" dirty="0"/>
              <a:t>춤</a:t>
            </a:r>
            <a:r>
              <a:rPr lang="en-US" altLang="ko-KR" b="0" dirty="0"/>
              <a:t>, </a:t>
            </a:r>
            <a:r>
              <a:rPr lang="ko-KR" altLang="en-US" b="0" dirty="0"/>
              <a:t>동시 등을 활용해 손 씻기 활동을 재밌게 표현해볼 수 있게 유도해 보세요</a:t>
            </a:r>
            <a:r>
              <a:rPr lang="en-US" altLang="ko-KR" b="0" dirty="0"/>
              <a:t>. </a:t>
            </a:r>
            <a:r>
              <a:rPr lang="ko-KR" altLang="en-US" b="0" dirty="0"/>
              <a:t>포스터나 비디오를 만드는 방법도 좋습니다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*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안전을 이유로 가명을 사용했습니다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endParaRPr lang="en-GB" b="1" dirty="0"/>
          </a:p>
          <a:p>
            <a:r>
              <a:rPr lang="ko-KR" altLang="en-US" b="1" dirty="0"/>
              <a:t>사진 출처</a:t>
            </a:r>
            <a:r>
              <a:rPr lang="en-US" altLang="ko-KR" b="1" dirty="0"/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Islam Mardini/Oxfam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38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이 사진은 약 백 만 명의 </a:t>
            </a:r>
            <a:r>
              <a:rPr lang="ko-KR" altLang="en-US" b="0" dirty="0" err="1"/>
              <a:t>로힝야</a:t>
            </a:r>
            <a:r>
              <a:rPr lang="ko-KR" altLang="en-US" b="0" dirty="0"/>
              <a:t> 난민들이 공동 식수 시설과 화장실에 의존해 비좁은 난민 캠프에서 살고 있는 방글라데시 </a:t>
            </a:r>
            <a:r>
              <a:rPr lang="ko-KR" altLang="en-US" b="0" dirty="0" err="1"/>
              <a:t>콕스바자르에서</a:t>
            </a:r>
            <a:r>
              <a:rPr lang="ko-KR" altLang="en-US" b="0" dirty="0"/>
              <a:t> 찍은 사진입니다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수 백 수 천만 명의 </a:t>
            </a:r>
            <a:r>
              <a:rPr lang="ko-KR" altLang="en-US" b="0" dirty="0" err="1"/>
              <a:t>로힝야</a:t>
            </a:r>
            <a:r>
              <a:rPr lang="ko-KR" altLang="en-US" b="0" dirty="0"/>
              <a:t> 사람들은 폭력을 피해 미얀마에 있는 집을 버리고 도망쳐 이웃 국가인 방글라데시 국경을 넘었습니다</a:t>
            </a:r>
            <a:r>
              <a:rPr lang="en-US" altLang="ko-KR" b="0" dirty="0"/>
              <a:t>. </a:t>
            </a:r>
            <a:r>
              <a:rPr lang="ko-KR" altLang="en-US" b="0" dirty="0"/>
              <a:t>옥스팜은 현지 파트너들과 함께 </a:t>
            </a:r>
            <a:r>
              <a:rPr lang="ko-KR" altLang="en-US" b="0" dirty="0" err="1"/>
              <a:t>로힝야</a:t>
            </a:r>
            <a:r>
              <a:rPr lang="ko-KR" altLang="en-US" b="0" dirty="0"/>
              <a:t> 난민들에게 마실 물</a:t>
            </a:r>
            <a:r>
              <a:rPr lang="en-US" altLang="ko-KR" b="0" dirty="0"/>
              <a:t>, </a:t>
            </a:r>
            <a:r>
              <a:rPr lang="ko-KR" altLang="en-US" b="0" dirty="0"/>
              <a:t>임시 화장실</a:t>
            </a:r>
            <a:r>
              <a:rPr lang="en-US" altLang="ko-KR" b="0" dirty="0"/>
              <a:t>, </a:t>
            </a:r>
            <a:r>
              <a:rPr lang="ko-KR" altLang="en-US" b="0" dirty="0"/>
              <a:t>워터 펌프</a:t>
            </a:r>
            <a:r>
              <a:rPr lang="en-US" altLang="ko-KR" b="0" dirty="0"/>
              <a:t>, </a:t>
            </a:r>
            <a:r>
              <a:rPr lang="ko-KR" altLang="en-US" b="0" dirty="0"/>
              <a:t>그리고 비상 식량을 제공하고 있습니다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지역 봉사자들에게 위생 교육도 제공하는데 이를 통해 난민들이 건강하게 지내는 법을 배웁니다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사진 속 사람들이 비접촉식 손 씻기 시설을 사용하기 위해 안전하게 줄을 서고 있습니다</a:t>
            </a:r>
            <a:r>
              <a:rPr lang="en-US" altLang="ko-KR" b="0" dirty="0"/>
              <a:t>. </a:t>
            </a:r>
            <a:r>
              <a:rPr lang="ko-KR" altLang="en-US" b="0" dirty="0"/>
              <a:t>사람들은 발로 밟는 페달을 사용해 비누와 물을 쓸 수 있는데</a:t>
            </a:r>
            <a:r>
              <a:rPr lang="en-US" altLang="ko-KR" b="0" dirty="0"/>
              <a:t>, </a:t>
            </a:r>
            <a:r>
              <a:rPr lang="ko-KR" altLang="en-US" b="0" dirty="0"/>
              <a:t>이는 공동 시설을 손으로 만져서 감염될 수 있는 위험을 줄이는 방법입니다</a:t>
            </a:r>
            <a:endParaRPr lang="en-GB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활동 제안</a:t>
            </a:r>
            <a:endParaRPr lang="en-US" altLang="ko-KR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학생들에게 노래</a:t>
            </a:r>
            <a:r>
              <a:rPr lang="en-US" altLang="ko-KR" b="0" dirty="0"/>
              <a:t>, </a:t>
            </a:r>
            <a:r>
              <a:rPr lang="ko-KR" altLang="en-US" b="0" dirty="0"/>
              <a:t>춤</a:t>
            </a:r>
            <a:r>
              <a:rPr lang="en-US" altLang="ko-KR" b="0" dirty="0"/>
              <a:t>, </a:t>
            </a:r>
            <a:r>
              <a:rPr lang="ko-KR" altLang="en-US" b="0" dirty="0"/>
              <a:t>동시 등을 활용해 손 씻기 활동을 재밌게 표현해볼 수 있게 유도해 보세요</a:t>
            </a:r>
            <a:r>
              <a:rPr lang="en-US" altLang="ko-KR" b="0" dirty="0"/>
              <a:t>. </a:t>
            </a:r>
            <a:r>
              <a:rPr lang="ko-KR" altLang="en-US" b="0" dirty="0"/>
              <a:t>포스터나 비디오를 만드는 방법도 좋습니다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출처</a:t>
            </a:r>
            <a:r>
              <a:rPr lang="en-US" altLang="ko-KR" b="1" dirty="0"/>
              <a:t>: </a:t>
            </a:r>
            <a:r>
              <a:rPr lang="en-GB" b="0" dirty="0" err="1"/>
              <a:t>Fabeha</a:t>
            </a:r>
            <a:r>
              <a:rPr lang="en-GB" b="0" dirty="0"/>
              <a:t> Monir/Oxfam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0144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</a:rPr>
              <a:t>옥스팜은 지역 사회 일원들과 파트너 기관들과 함께 사람들이 깨끗하고 건강하게 살 수 있도록 위생 키트를 나눠주고 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</a:rPr>
              <a:t>이 키트 속 물품은 지역마다 다르지만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</a:rPr>
              <a:t>모두 간편하면서도 생명을 살리는 물품들입니다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</a:rPr>
              <a:t>예를 들어 손을 씻을 때 필요한 비누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</a:rPr>
              <a:t>깨끗한 물을 담아둘 수 있는 뚜껑이 달린 양동이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</a:rPr>
              <a:t>옷을 깨끗하고 위생적으로 입을 수 있는 세제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</a:rPr>
              <a:t>수도꼭지가 없을 때도 물을 부어서 쓸 수 있는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</a:rPr>
              <a:t>저그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</a:rPr>
              <a:t>(jug),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</a:rPr>
              <a:t>그리고 여성용품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</a:rPr>
              <a:t>(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</a:rPr>
              <a:t>위기 상황에서 특히 구하기 어려워지는 물품이죠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</a:rPr>
              <a:t>)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</a:rPr>
              <a:t> 등입니다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</a:rPr>
              <a:t>.</a:t>
            </a:r>
          </a:p>
          <a:p>
            <a:pPr fontAlgn="t"/>
            <a:endParaRPr lang="en-GB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활동 제안</a:t>
            </a:r>
            <a:endParaRPr lang="en-US" altLang="ko-KR" b="1" dirty="0"/>
          </a:p>
          <a:p>
            <a:r>
              <a:rPr lang="ko-KR" altLang="en-US" dirty="0"/>
              <a:t>이 애니메이션을 보여주기 전에 먼저 학생들에게 위생 키트에 넣고 싶은 다섯 가지 물품에 대해 쓰거나 그려보게 해 주세요</a:t>
            </a:r>
            <a:r>
              <a:rPr lang="en-US" altLang="ko-KR" dirty="0"/>
              <a:t>. </a:t>
            </a:r>
            <a:r>
              <a:rPr lang="ko-KR" altLang="en-US" dirty="0"/>
              <a:t>그들이 왜 이 물품들을 골랐는지 그 이유를 생각해보고 교실 내 다른 친구들과 의견을 공유할 수 있도록 도와주세요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ko-KR" altLang="en-US" b="1" dirty="0"/>
              <a:t>애니메이션 설명</a:t>
            </a:r>
            <a:endParaRPr lang="en-US" altLang="ko-KR" b="1" dirty="0"/>
          </a:p>
          <a:p>
            <a:r>
              <a:rPr lang="en-US" b="1" dirty="0"/>
              <a:t>1.</a:t>
            </a:r>
          </a:p>
          <a:p>
            <a:r>
              <a:rPr lang="ko-KR" altLang="en-US" b="0" dirty="0"/>
              <a:t>옥스팜 위생 키트에는 무엇이 들어 있을까요</a:t>
            </a:r>
            <a:r>
              <a:rPr lang="en-US" altLang="ko-KR" b="0" dirty="0"/>
              <a:t>?</a:t>
            </a:r>
          </a:p>
          <a:p>
            <a:endParaRPr lang="en-US" altLang="ko-KR" b="0" dirty="0"/>
          </a:p>
          <a:p>
            <a:r>
              <a:rPr lang="en-US" b="1" dirty="0"/>
              <a:t>2.</a:t>
            </a:r>
          </a:p>
          <a:p>
            <a:r>
              <a:rPr lang="ko-KR" altLang="en-US" b="0" dirty="0"/>
              <a:t>지역에 따라 조금씩 다르지만 키트 속 물품은 모두 간편하면서도 생명을 살리는 물품들입니다</a:t>
            </a:r>
            <a:r>
              <a:rPr lang="en-US" altLang="ko-KR" b="0" dirty="0"/>
              <a:t>.</a:t>
            </a:r>
          </a:p>
          <a:p>
            <a:endParaRPr lang="en-US" altLang="ko-KR" b="0" dirty="0"/>
          </a:p>
          <a:p>
            <a:r>
              <a:rPr lang="en-US" b="1" dirty="0"/>
              <a:t>3.</a:t>
            </a:r>
          </a:p>
          <a:p>
            <a:r>
              <a:rPr lang="ko-KR" altLang="en-US" b="0" dirty="0"/>
              <a:t>가족들을 질병으로부터 보호하는 </a:t>
            </a:r>
            <a:r>
              <a:rPr lang="ko-KR" altLang="en-US" b="1" dirty="0"/>
              <a:t>비누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en-US" b="1" dirty="0"/>
              <a:t>4.</a:t>
            </a:r>
          </a:p>
          <a:p>
            <a:r>
              <a:rPr lang="ko-KR" altLang="en-US" b="0" dirty="0"/>
              <a:t>깨끗한 물을 안전하게 담아둘 수 있는 </a:t>
            </a:r>
            <a:r>
              <a:rPr lang="ko-KR" altLang="en-US" b="1" dirty="0"/>
              <a:t>뚜껑이 달린 양동이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en-US" b="1" dirty="0"/>
              <a:t>5.</a:t>
            </a:r>
          </a:p>
          <a:p>
            <a:r>
              <a:rPr lang="en-US" b="0" dirty="0"/>
              <a:t> </a:t>
            </a:r>
            <a:r>
              <a:rPr lang="ko-KR" altLang="en-US" b="0" dirty="0"/>
              <a:t>옷을 깨끗하고 위생적으로 입을 수 있는 </a:t>
            </a:r>
            <a:r>
              <a:rPr lang="ko-KR" altLang="en-US" b="1" dirty="0"/>
              <a:t>세제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en-US" b="1" dirty="0"/>
              <a:t>6.</a:t>
            </a:r>
          </a:p>
          <a:p>
            <a:r>
              <a:rPr lang="ko-KR" altLang="en-US" b="0" dirty="0"/>
              <a:t>수도꼭지가 없어도 접촉 없이 안전하게 손을 씻을 수 있는 </a:t>
            </a:r>
            <a:r>
              <a:rPr lang="ko-KR" altLang="en-US" b="1" dirty="0"/>
              <a:t>워터 </a:t>
            </a:r>
            <a:r>
              <a:rPr lang="ko-KR" altLang="en-US" b="1" dirty="0" err="1"/>
              <a:t>저그</a:t>
            </a:r>
            <a:endParaRPr lang="en-US" altLang="ko-KR" b="1" dirty="0"/>
          </a:p>
          <a:p>
            <a:endParaRPr lang="en-US" b="1" dirty="0"/>
          </a:p>
          <a:p>
            <a:r>
              <a:rPr lang="en-US" b="1" dirty="0"/>
              <a:t>7.</a:t>
            </a:r>
          </a:p>
          <a:p>
            <a:r>
              <a:rPr lang="ko-KR" altLang="en-US" b="0" dirty="0"/>
              <a:t>위기 상황일 때 더욱 구하기 어려운 </a:t>
            </a:r>
            <a:r>
              <a:rPr lang="ko-KR" altLang="en-US" b="1" dirty="0"/>
              <a:t>위생 용품</a:t>
            </a:r>
            <a:endParaRPr lang="en-US" altLang="ko-KR" b="1" dirty="0"/>
          </a:p>
          <a:p>
            <a:endParaRPr lang="en-US" b="1" dirty="0"/>
          </a:p>
          <a:p>
            <a:r>
              <a:rPr lang="en-US" b="1" dirty="0"/>
              <a:t>8.</a:t>
            </a:r>
          </a:p>
          <a:p>
            <a:r>
              <a:rPr lang="ko-KR" altLang="en-US" b="1" dirty="0"/>
              <a:t>위생 키트</a:t>
            </a:r>
            <a:r>
              <a:rPr lang="ko-KR" altLang="en-US" b="0" dirty="0"/>
              <a:t>를 통해 사람들을 </a:t>
            </a:r>
            <a:r>
              <a:rPr lang="ko-KR" altLang="en-US" b="1" dirty="0"/>
              <a:t>안전하게 보호</a:t>
            </a:r>
            <a:r>
              <a:rPr lang="ko-KR" altLang="en-US" b="0" dirty="0"/>
              <a:t>합니다</a:t>
            </a:r>
            <a:r>
              <a:rPr lang="en-US" altLang="ko-KR" b="0" dirty="0"/>
              <a:t>.</a:t>
            </a:r>
          </a:p>
          <a:p>
            <a:endParaRPr lang="en-US" b="0" dirty="0"/>
          </a:p>
          <a:p>
            <a:r>
              <a:rPr lang="en-US" b="1" dirty="0"/>
              <a:t>9.</a:t>
            </a:r>
          </a:p>
          <a:p>
            <a:r>
              <a:rPr lang="ko-KR" altLang="en-US" b="0" dirty="0"/>
              <a:t>옥스팜은 언제나 어려운 사람들과 함께 합니다</a:t>
            </a:r>
            <a:r>
              <a:rPr lang="en-US" altLang="ko-KR" b="0" dirty="0"/>
              <a:t>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048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우리나라를 포함한 전 세계 많은 나라의 학생들이 학교가 아닌 곳에서 공부해야 했습니다</a:t>
            </a:r>
            <a:r>
              <a:rPr lang="en-US" altLang="ko-KR" dirty="0"/>
              <a:t>. </a:t>
            </a:r>
            <a:r>
              <a:rPr lang="ko-KR" altLang="en-US" dirty="0"/>
              <a:t>유네스코에 따르면 </a:t>
            </a:r>
            <a:r>
              <a:rPr lang="en-US" altLang="ko-KR" dirty="0"/>
              <a:t>15</a:t>
            </a:r>
            <a:r>
              <a:rPr lang="ko-KR" altLang="en-US" dirty="0"/>
              <a:t>억 명이 넘는 아이들과 학생들이 코로나</a:t>
            </a:r>
            <a:r>
              <a:rPr lang="en-US" altLang="ko-KR" dirty="0"/>
              <a:t>19 </a:t>
            </a:r>
            <a:r>
              <a:rPr lang="ko-KR" altLang="en-US" dirty="0" err="1"/>
              <a:t>팬데믹으로</a:t>
            </a:r>
            <a:r>
              <a:rPr lang="ko-KR" altLang="en-US" dirty="0"/>
              <a:t> 인해 학교와 대학교가 문을 닫는 것을 경험했습니다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ko-KR" altLang="en-US" dirty="0"/>
              <a:t>그렇지만 학교</a:t>
            </a:r>
            <a:r>
              <a:rPr lang="en-US" altLang="ko-KR" dirty="0"/>
              <a:t>, </a:t>
            </a:r>
            <a:r>
              <a:rPr lang="ko-KR" altLang="en-US" dirty="0"/>
              <a:t>선생님</a:t>
            </a:r>
            <a:r>
              <a:rPr lang="en-US" altLang="ko-KR" dirty="0"/>
              <a:t>, </a:t>
            </a:r>
            <a:r>
              <a:rPr lang="ko-KR" altLang="en-US" dirty="0"/>
              <a:t>부모님</a:t>
            </a:r>
            <a:r>
              <a:rPr lang="en-US" altLang="ko-KR" dirty="0"/>
              <a:t>, </a:t>
            </a:r>
            <a:r>
              <a:rPr lang="ko-KR" altLang="en-US" dirty="0"/>
              <a:t>그리고 다른 보호자들은 이런 어려움 속에서도 다른 방식으로 교육을 이어갈 수 있는 멋진 방법들을 고안해냈습니다</a:t>
            </a:r>
            <a:r>
              <a:rPr lang="en-US" altLang="ko-KR" dirty="0"/>
              <a:t>. </a:t>
            </a:r>
            <a:r>
              <a:rPr lang="ko-KR" altLang="en-US" dirty="0"/>
              <a:t>많은 학생들이 온라인으로 수업을 들을 수 있지만 다른 나라에는 인터넷을 사용할 수 없어서 다른 학생들처럼 온라인으로 수업을 들을 수 없습니다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ko-KR" altLang="en-US" dirty="0"/>
              <a:t>모잠비크에서는 학교가 문을 닫았을 때 온라인에 수업 교재를 업로드하고 소셜미디어를 통해 링크를 전달했습니다</a:t>
            </a:r>
            <a:r>
              <a:rPr lang="en-US" altLang="ko-KR" dirty="0"/>
              <a:t>. </a:t>
            </a:r>
            <a:r>
              <a:rPr lang="ko-KR" altLang="en-US" dirty="0"/>
              <a:t>모잠비크 교육부 장관이 모잠비크의 주요</a:t>
            </a:r>
            <a:r>
              <a:rPr lang="en-US" altLang="ko-KR" dirty="0"/>
              <a:t> TV </a:t>
            </a:r>
            <a:r>
              <a:rPr lang="ko-KR" altLang="en-US" dirty="0"/>
              <a:t>채널들과 힘을 합쳐 </a:t>
            </a:r>
            <a:r>
              <a:rPr lang="en-US" altLang="ko-KR" dirty="0"/>
              <a:t>‘TV </a:t>
            </a:r>
            <a:r>
              <a:rPr lang="ko-KR" altLang="en-US" dirty="0"/>
              <a:t>스쿨</a:t>
            </a:r>
            <a:r>
              <a:rPr lang="en-US" altLang="ko-KR" dirty="0"/>
              <a:t>‘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만들기도 했습니다</a:t>
            </a:r>
            <a:r>
              <a:rPr lang="en-US" altLang="ko-KR" dirty="0"/>
              <a:t>. </a:t>
            </a:r>
            <a:r>
              <a:rPr lang="ko-KR" altLang="en-US" dirty="0"/>
              <a:t>하지만 대부분의 모잠비크 학생들과 아이들은 시골 지역에 살아서</a:t>
            </a:r>
            <a:endParaRPr lang="en-US" altLang="ko-KR" dirty="0"/>
          </a:p>
          <a:p>
            <a:r>
              <a:rPr lang="en-US" dirty="0"/>
              <a:t>TV</a:t>
            </a:r>
            <a:r>
              <a:rPr lang="ko-KR" altLang="en-US" dirty="0"/>
              <a:t>나 인터넷을 이용할 수 없었습니다</a:t>
            </a:r>
            <a:r>
              <a:rPr lang="en-US" altLang="ko-KR" dirty="0"/>
              <a:t>. </a:t>
            </a:r>
            <a:r>
              <a:rPr lang="ko-KR" altLang="en-US" dirty="0"/>
              <a:t>그래서 옥스팜은 파트너들과 협력해서 </a:t>
            </a:r>
            <a:r>
              <a:rPr lang="en-US" altLang="ko-KR" dirty="0"/>
              <a:t>‘TV </a:t>
            </a:r>
            <a:r>
              <a:rPr lang="ko-KR" altLang="en-US" dirty="0"/>
              <a:t>스쿨</a:t>
            </a:r>
            <a:r>
              <a:rPr lang="en-US" altLang="ko-KR" dirty="0"/>
              <a:t>’ </a:t>
            </a:r>
            <a:r>
              <a:rPr lang="ko-KR" altLang="en-US" dirty="0"/>
              <a:t>대신에</a:t>
            </a:r>
            <a:r>
              <a:rPr lang="en-US" altLang="ko-KR" dirty="0"/>
              <a:t> ‘</a:t>
            </a:r>
            <a:r>
              <a:rPr lang="ko-KR" altLang="en-US" dirty="0"/>
              <a:t>라디오 스쿨</a:t>
            </a:r>
            <a:r>
              <a:rPr lang="en-US" altLang="ko-KR" dirty="0"/>
              <a:t>＇</a:t>
            </a:r>
            <a:r>
              <a:rPr lang="ko-KR" altLang="en-US" dirty="0"/>
              <a:t>을 만들었습니다</a:t>
            </a:r>
            <a:r>
              <a:rPr lang="en-US" altLang="ko-KR" dirty="0"/>
              <a:t>. </a:t>
            </a:r>
            <a:r>
              <a:rPr lang="ko-KR" altLang="en-US" dirty="0"/>
              <a:t>총 </a:t>
            </a:r>
            <a:r>
              <a:rPr lang="en-US" altLang="ko-KR" dirty="0"/>
              <a:t>15</a:t>
            </a:r>
            <a:r>
              <a:rPr lang="ko-KR" altLang="en-US" dirty="0"/>
              <a:t>개 지역 라디오 회사와 협력해서 </a:t>
            </a:r>
            <a:r>
              <a:rPr lang="en-US" altLang="ko-KR" dirty="0"/>
              <a:t>TV</a:t>
            </a:r>
            <a:r>
              <a:rPr lang="ko-KR" altLang="en-US" dirty="0"/>
              <a:t>나 인터넷을 이용할 수 없는 백 만 명이 넘는 모잠비크 아이들에게 교육을 제공했습니다</a:t>
            </a:r>
            <a:r>
              <a:rPr lang="en-US" altLang="ko-KR" dirty="0"/>
              <a:t>.</a:t>
            </a:r>
            <a:endParaRPr lang="en-GB" dirty="0"/>
          </a:p>
          <a:p>
            <a:endParaRPr lang="en-GB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활동 제안</a:t>
            </a:r>
            <a:endParaRPr lang="en-US" altLang="ko-KR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학생들에게 그들에게 의미가 있는 배움</a:t>
            </a:r>
            <a:r>
              <a:rPr lang="en-US" altLang="ko-KR" b="0" dirty="0"/>
              <a:t>/</a:t>
            </a:r>
            <a:r>
              <a:rPr lang="ko-KR" altLang="en-US" b="0" dirty="0"/>
              <a:t>지식에 대해 생각해볼 수 있게 도와주세요</a:t>
            </a:r>
            <a:r>
              <a:rPr lang="en-US" altLang="ko-KR" b="0" dirty="0"/>
              <a:t>. </a:t>
            </a:r>
            <a:r>
              <a:rPr lang="ko-KR" altLang="en-US" b="0" dirty="0"/>
              <a:t>만약 학생들이 최근에 원격으로 공부해본 적이 있다면 학교에서 공부하는 것 중에서 무엇이 가장 그리웠는지 물어보세요</a:t>
            </a:r>
            <a:r>
              <a:rPr lang="en-US" altLang="ko-KR" b="0" dirty="0"/>
              <a:t>. </a:t>
            </a:r>
            <a:r>
              <a:rPr lang="ko-KR" altLang="en-US" b="0" dirty="0"/>
              <a:t>그들의 생각을 동시나 그림 등 다양한 방법으로 표현해볼 수 있습니다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출처</a:t>
            </a:r>
            <a:r>
              <a:rPr lang="en-US" altLang="ko-KR" b="1" dirty="0"/>
              <a:t>: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Jeremiah Benjamin</a:t>
            </a:r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자료 출처</a:t>
            </a:r>
            <a:r>
              <a:rPr lang="en-US" altLang="ko-KR" b="1" dirty="0"/>
              <a:t>(</a:t>
            </a:r>
            <a:r>
              <a:rPr lang="ko-KR" altLang="en-US" b="1" dirty="0"/>
              <a:t>유네스코</a:t>
            </a:r>
            <a:r>
              <a:rPr lang="en-US" altLang="ko-KR" b="1" dirty="0"/>
              <a:t>)</a:t>
            </a:r>
            <a:r>
              <a:rPr lang="en-GB" b="1" dirty="0"/>
              <a:t>: </a:t>
            </a:r>
            <a:r>
              <a:rPr lang="en-GB" baseline="30000" dirty="0"/>
              <a:t>1</a:t>
            </a:r>
            <a:r>
              <a:rPr lang="en-GB" dirty="0"/>
              <a:t>https://en.unesco.org/covid19/</a:t>
            </a:r>
            <a:r>
              <a:rPr lang="en-GB" dirty="0" err="1"/>
              <a:t>educationresponse</a:t>
            </a:r>
            <a:r>
              <a:rPr lang="en-GB" dirty="0"/>
              <a:t>/</a:t>
            </a:r>
            <a:r>
              <a:rPr lang="en-GB" dirty="0" err="1"/>
              <a:t>globalcoalition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591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팬데믹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시기에 중요한 활동 중 하나는 코로나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19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에 대한 관심과 인식을 높여서 확산을 막을 수 있는 방법을 더욱 많은 사람들에게 가르쳐주는 것이었습니다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endParaRPr lang="en-US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노래와 춤이 이런 인식을 높이는 활동에 효과적으로 사용되었습니다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무쿠루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(</a:t>
            </a:r>
            <a:r>
              <a:rPr lang="en-US" altLang="ko-KR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Mukuru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)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는 케냐의 수도 나이로비에 있는 커다란 임시 거주 구역입니다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이 곳에 사는 수 천 만 명의 사람들은 깨끗한 물과 위생 시설이 없는 작은 집에 삽니다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무루쿠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지역의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젋은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뮤지션들이 팀을 결성해서 음악을 통해 코로나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19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와 싸우기로 결심했고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,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무루쿠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유스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이니셔티브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옥스팜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그리고 다른 파트너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기관들과의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협력을 통해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무루쿠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지역 사람들이 코로나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19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에 대한 내용을 담은 노래를 만들었습니다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비디오 썸네일을 클릭해서 그들의 음악을 들어보세요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활동 제안</a:t>
            </a:r>
            <a:endParaRPr lang="en-US" altLang="ko-KR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학생들에게 코로나</a:t>
            </a:r>
            <a:r>
              <a:rPr lang="en-US" altLang="ko-KR" b="0" dirty="0"/>
              <a:t>19</a:t>
            </a:r>
            <a:r>
              <a:rPr lang="ko-KR" altLang="en-US" b="0" dirty="0"/>
              <a:t>에 대한 자신만의 메시지를 담은 노래</a:t>
            </a:r>
            <a:r>
              <a:rPr lang="en-US" altLang="ko-KR" b="0" dirty="0"/>
              <a:t>, </a:t>
            </a:r>
            <a:r>
              <a:rPr lang="ko-KR" altLang="en-US" b="0" dirty="0"/>
              <a:t>춤</a:t>
            </a:r>
            <a:r>
              <a:rPr lang="en-US" altLang="ko-KR" b="0" dirty="0"/>
              <a:t>, </a:t>
            </a:r>
            <a:r>
              <a:rPr lang="ko-KR" altLang="en-US" b="0" dirty="0"/>
              <a:t>또는 다른 예술 활동을 해보도록 제안해 보세요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r>
              <a:rPr lang="ko-KR" altLang="en-US" b="1" dirty="0"/>
              <a:t>비디오 출처</a:t>
            </a:r>
            <a:r>
              <a:rPr lang="en-US" altLang="ko-KR" b="1" dirty="0"/>
              <a:t>: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Mukuru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Youth Initiative &amp; Oxfam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9192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ko-KR" altLang="en-US" b="0" baseline="0" dirty="0">
                <a:latin typeface="Arial" charset="0"/>
                <a:cs typeface="Times New Roman" charset="0"/>
              </a:rPr>
              <a:t>옥스팜이 지역 사람들을 위해 파트너 기관들과 어떻게 힘을 합치고 어떤 지원을 펼치고 있는지 이 비디오들을 통해 확인해보세요</a:t>
            </a:r>
            <a:r>
              <a:rPr lang="en-US" altLang="ko-KR" b="0" baseline="0" dirty="0">
                <a:latin typeface="Arial" charset="0"/>
                <a:cs typeface="Times New Roman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lang="en-GB" b="0" baseline="0" dirty="0">
              <a:latin typeface="Arial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4789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팬데믹이</a:t>
            </a:r>
            <a:r>
              <a:rPr lang="ko-KR" altLang="en-US" dirty="0"/>
              <a:t> 시작되기 전부터 이미 전 세계 거의 </a:t>
            </a:r>
            <a:r>
              <a:rPr lang="en-US" altLang="ko-KR" dirty="0"/>
              <a:t>8</a:t>
            </a:r>
            <a:r>
              <a:rPr lang="ko-KR" altLang="en-US" dirty="0"/>
              <a:t>천만 명이 넘는 사람들이 그들이 살던 집과 지역</a:t>
            </a:r>
            <a:r>
              <a:rPr lang="en-US" altLang="ko-KR" dirty="0"/>
              <a:t>, </a:t>
            </a:r>
            <a:r>
              <a:rPr lang="ko-KR" altLang="en-US" dirty="0"/>
              <a:t>또는 가족들로부터 강제로 떠나 새로운 곳에 정착해야 했습니다</a:t>
            </a:r>
            <a:r>
              <a:rPr lang="en-US" altLang="ko-KR" dirty="0"/>
              <a:t>. </a:t>
            </a:r>
            <a:r>
              <a:rPr lang="ko-KR" altLang="en-US" dirty="0"/>
              <a:t>그들이 떠나야 했던 이유는 대부분 분쟁으로 인해 살던 집이 파괴되고 병원이 무너져서 음식과 약을 구할 수 없기 때문이었습니다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ko-KR" altLang="en-US" dirty="0"/>
              <a:t>분쟁을 피해 도망친 사람들은 결국 가장 가난한 나라를 떠나 난민 캠프나 국내 실향민 캠프에 자리를 잡습니다</a:t>
            </a:r>
            <a:r>
              <a:rPr lang="en-US" altLang="ko-KR" dirty="0"/>
              <a:t>. </a:t>
            </a:r>
            <a:r>
              <a:rPr lang="ko-KR" altLang="en-US" dirty="0"/>
              <a:t>난민 캠프에서는 사회적 거리두기를 할 수 있는 충분한 공간을 마련하기 어렵기 때문에 코로나 바이러스가 전파될 위험이 높습니다</a:t>
            </a:r>
            <a:r>
              <a:rPr lang="en-US" altLang="ko-KR" dirty="0"/>
              <a:t>. </a:t>
            </a:r>
            <a:r>
              <a:rPr lang="ko-KR" altLang="en-US" dirty="0"/>
              <a:t>비누와 깨끗한 물과 같은 필수 요소들이 부족해서 </a:t>
            </a:r>
            <a:r>
              <a:rPr lang="en-US" altLang="ko-KR" dirty="0"/>
              <a:t>250</a:t>
            </a:r>
            <a:r>
              <a:rPr lang="ko-KR" altLang="en-US" dirty="0"/>
              <a:t>명이 수도꼭지 하나를 나눠서 쓰거나 한 사람 당 </a:t>
            </a:r>
            <a:r>
              <a:rPr lang="en-US" altLang="ko-KR" dirty="0"/>
              <a:t>3.5</a:t>
            </a:r>
            <a:r>
              <a:rPr lang="ko-KR" altLang="en-US" dirty="0"/>
              <a:t>평방 미터 정도 되는 공간에서 지냅니다</a:t>
            </a:r>
            <a:r>
              <a:rPr lang="en-US" altLang="ko-KR" dirty="0"/>
              <a:t>. </a:t>
            </a:r>
            <a:r>
              <a:rPr lang="ko-KR" altLang="en-US" dirty="0"/>
              <a:t>이는 영국의 보통 화장실보다 작은 크기입니다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ko-KR" altLang="en-US" dirty="0"/>
              <a:t>점점 더 많은 사람들과 함께 옥스팜은 전 세계 모든 지역에서 전쟁을 중단하고 코로나</a:t>
            </a:r>
            <a:r>
              <a:rPr lang="en-US" altLang="ko-KR" dirty="0"/>
              <a:t>19</a:t>
            </a:r>
            <a:r>
              <a:rPr lang="ko-KR" altLang="en-US" dirty="0"/>
              <a:t>와 싸우는데 힘을 합칠 것을 요구하고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GB" dirty="0"/>
          </a:p>
          <a:p>
            <a:endParaRPr lang="en-GB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더 알아보기</a:t>
            </a:r>
            <a:r>
              <a:rPr lang="en-US" altLang="ko-KR" b="1" dirty="0"/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https://actions.oxfam.org/great-britain/global-ceasefire/petition/</a:t>
            </a:r>
            <a:endParaRPr lang="en-GB" dirty="0"/>
          </a:p>
          <a:p>
            <a:endParaRPr lang="en-GB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자료 출처</a:t>
            </a:r>
            <a:r>
              <a:rPr lang="en-US" altLang="ko-KR" b="1" dirty="0"/>
              <a:t>: 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https://www.unhcr.org/globaltrends2019/</a:t>
            </a:r>
            <a:endParaRPr lang="en-GB" baseline="0" dirty="0"/>
          </a:p>
          <a:p>
            <a:r>
              <a:rPr lang="ko-KR" altLang="en-US" b="1" dirty="0"/>
              <a:t>사진 설명</a:t>
            </a:r>
            <a:r>
              <a:rPr lang="en-US" altLang="ko-KR" b="1" dirty="0"/>
              <a:t>: </a:t>
            </a:r>
            <a:r>
              <a:rPr lang="en-US" altLang="ko-KR" dirty="0"/>
              <a:t>#GlobalCeasefire </a:t>
            </a:r>
            <a:r>
              <a:rPr lang="ko-KR" altLang="en-US" dirty="0"/>
              <a:t>캠페인과 </a:t>
            </a:r>
            <a:r>
              <a:rPr lang="en-US" altLang="ko-KR" dirty="0"/>
              <a:t>#Doves4Peace </a:t>
            </a:r>
            <a:r>
              <a:rPr lang="ko-KR" altLang="en-US" dirty="0"/>
              <a:t>캠페인을 응원하는 비둘기</a:t>
            </a:r>
            <a:endParaRPr lang="en-US" altLang="ko-KR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</a:t>
            </a:r>
            <a:r>
              <a:rPr lang="en-US" b="1" dirty="0"/>
              <a:t> </a:t>
            </a:r>
            <a:r>
              <a:rPr lang="ko-KR" altLang="en-US" b="1" dirty="0"/>
              <a:t>출처</a:t>
            </a:r>
            <a:r>
              <a:rPr lang="en-US" altLang="ko-KR" b="1" dirty="0"/>
              <a:t>: </a:t>
            </a:r>
            <a:r>
              <a:rPr lang="en-GB" dirty="0"/>
              <a:t>Susanna Griffiths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196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4233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또한 옥스팜은 전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세계 많은 사람들과 함께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‘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사람을 위한 백신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(people’s vaccine)’,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즉 지구 상의 모든 사람들에게 공평하고 자유롭게 백신을 제공할 것을 요구하고 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endParaRPr lang="en-US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전 세계 인구의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13%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정도만 차지하는 고작 몇 개의 부유한 국가가 이미 코로나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19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백신의 절반 이상을 사들였습니다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게이츠 재단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(the Gates Foundation)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의 조사 결과에 따르면 그만큼의 백신을 개발하고 배포하려면 약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250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억 달러가 필요한데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옥스팜이 계산해보니 해당 비용은 전 세계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10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대 제약회사가 단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4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개월만에 벌어들일 수 있는 수입이었습니다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</a:t>
            </a:r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endParaRPr lang="en-GB" dirty="0"/>
          </a:p>
          <a:p>
            <a:r>
              <a:rPr lang="ko-KR" altLang="en-US" b="1" dirty="0"/>
              <a:t>더 알아보기</a:t>
            </a:r>
            <a:r>
              <a:rPr lang="en-US" altLang="ko-KR" b="1" dirty="0"/>
              <a:t>: 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https://peoplesvaccine.org/ </a:t>
            </a:r>
          </a:p>
          <a:p>
            <a:endParaRPr lang="en-GB" dirty="0"/>
          </a:p>
          <a:p>
            <a:r>
              <a:rPr lang="ko-KR" altLang="en-US" b="1" dirty="0"/>
              <a:t>자료 출처</a:t>
            </a:r>
            <a:r>
              <a:rPr lang="en-US" altLang="ko-KR" b="1" dirty="0"/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https://www.oxfam.org/en/blogs/people-over-profits-make-covid-19-medicines-and-vaccines-free-and-fair-all </a:t>
            </a:r>
          </a:p>
          <a:p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7221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1564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나의 대응을 생각해볼 때</a:t>
            </a:r>
            <a:r>
              <a:rPr lang="en-US" altLang="ko-KR" dirty="0"/>
              <a:t>, </a:t>
            </a:r>
            <a:r>
              <a:rPr lang="ko-KR" altLang="en-US" dirty="0"/>
              <a:t>나의 행동이 누구에게 영향을 줄 지 생각해보면 더 도움이 됩니다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662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반 친구들과 손으로 무지개 만들기 활동을 해보세요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손을 따라 그린 다음 손 모양을 따라 코로나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19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에 어떻게 대응하고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싶은지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적거나 그려보세요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설명</a:t>
            </a:r>
            <a:r>
              <a:rPr lang="en-GB" b="1" dirty="0"/>
              <a:t>: </a:t>
            </a:r>
            <a:r>
              <a:rPr lang="ko-KR" altLang="en-US" b="0" dirty="0"/>
              <a:t>손으로 만든 무지개</a:t>
            </a:r>
            <a:endParaRPr lang="en-GB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출처</a:t>
            </a:r>
            <a:r>
              <a:rPr lang="en-GB" b="1" dirty="0"/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© David Dixon: https://www.geograph.org.uk/photo/6450395 - 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Licensed under CC-BY-SA/2.0.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r>
              <a:rPr lang="en-US" b="1" dirty="0"/>
              <a:t>*</a:t>
            </a:r>
            <a:r>
              <a:rPr lang="ko-KR" altLang="en-US" b="1" dirty="0"/>
              <a:t>해당 자료는 교육 목적으로만 사용 가능하며</a:t>
            </a:r>
            <a:r>
              <a:rPr lang="en-US" altLang="ko-KR" b="1" dirty="0"/>
              <a:t>, </a:t>
            </a:r>
            <a:r>
              <a:rPr lang="ko-KR" altLang="en-US" b="1" dirty="0"/>
              <a:t>교육 외 목적으로 무단 변형</a:t>
            </a:r>
            <a:r>
              <a:rPr lang="en-US" altLang="ko-KR" b="1" dirty="0"/>
              <a:t>, </a:t>
            </a:r>
            <a:r>
              <a:rPr lang="ko-KR" altLang="en-US" b="1" dirty="0"/>
              <a:t>재편집 및 사용을 금지합니다</a:t>
            </a:r>
            <a:r>
              <a:rPr lang="en-US" altLang="ko-KR" b="1" dirty="0"/>
              <a:t>.</a:t>
            </a:r>
            <a:endParaRPr lang="en-GB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456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‘</a:t>
            </a:r>
            <a:r>
              <a:rPr lang="ko-KR" altLang="en-US" b="0" dirty="0"/>
              <a:t>코로나</a:t>
            </a:r>
            <a:r>
              <a:rPr lang="en-US" altLang="ko-KR" b="0" dirty="0"/>
              <a:t>19’</a:t>
            </a:r>
            <a:r>
              <a:rPr lang="ko-KR" altLang="en-US" b="0" dirty="0"/>
              <a:t>라는 이름은 </a:t>
            </a:r>
            <a:r>
              <a:rPr lang="en-US" altLang="ko-KR" b="0" dirty="0"/>
              <a:t>‘</a:t>
            </a:r>
            <a:r>
              <a:rPr lang="ko-KR" altLang="en-US" b="0" dirty="0"/>
              <a:t>코로나 바이러스</a:t>
            </a:r>
            <a:r>
              <a:rPr lang="en-US" altLang="ko-KR" b="0" dirty="0"/>
              <a:t>’</a:t>
            </a:r>
            <a:r>
              <a:rPr lang="ko-KR" altLang="en-US" b="0" dirty="0"/>
              <a:t>라는 질병이라는 뜻이며 </a:t>
            </a:r>
            <a:r>
              <a:rPr lang="en-US" altLang="ko-KR" b="0" dirty="0"/>
              <a:t>‘19’</a:t>
            </a:r>
            <a:r>
              <a:rPr lang="ko-KR" altLang="en-US" b="0" dirty="0"/>
              <a:t>는 바이러스가 처음으로 발견된 연도 </a:t>
            </a:r>
            <a:r>
              <a:rPr lang="en-US" altLang="ko-KR" b="0" dirty="0"/>
              <a:t>2019</a:t>
            </a:r>
            <a:r>
              <a:rPr lang="ko-KR" altLang="en-US" b="0" dirty="0"/>
              <a:t>에서 따왔습니다</a:t>
            </a:r>
            <a:r>
              <a:rPr lang="en-US" altLang="ko-KR" b="0" dirty="0"/>
              <a:t>. </a:t>
            </a:r>
            <a:r>
              <a:rPr lang="ko-KR" altLang="en-US" b="0" dirty="0"/>
              <a:t>세계보건기구</a:t>
            </a:r>
            <a:r>
              <a:rPr lang="en-US" altLang="ko-KR" b="0" dirty="0"/>
              <a:t>(WHO)</a:t>
            </a:r>
            <a:r>
              <a:rPr lang="ko-KR" altLang="en-US" b="0" dirty="0"/>
              <a:t>가 </a:t>
            </a:r>
            <a:r>
              <a:rPr lang="en-US" altLang="ko-KR" b="0" dirty="0"/>
              <a:t>2020</a:t>
            </a:r>
            <a:r>
              <a:rPr lang="ko-KR" altLang="en-US" b="0" dirty="0"/>
              <a:t>년 처음으로 해당 이름으로 명명했습니다</a:t>
            </a:r>
            <a:r>
              <a:rPr lang="en-US" altLang="ko-KR" b="0" dirty="0"/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="0" dirty="0" err="1"/>
              <a:t>팬데믹이란</a:t>
            </a:r>
            <a:r>
              <a:rPr lang="ko-KR" altLang="en-US" b="0" dirty="0"/>
              <a:t> 전 세계로 질병이 퍼진다는 것을 의미합니다</a:t>
            </a:r>
            <a:r>
              <a:rPr lang="en-US" altLang="ko-KR" b="0" dirty="0"/>
              <a:t>. </a:t>
            </a:r>
            <a:r>
              <a:rPr lang="ko-KR" altLang="en-US" b="0" dirty="0"/>
              <a:t>코로나</a:t>
            </a:r>
            <a:r>
              <a:rPr lang="en-US" altLang="ko-KR" b="0" dirty="0"/>
              <a:t>19</a:t>
            </a:r>
            <a:r>
              <a:rPr lang="ko-KR" altLang="en-US" b="0" dirty="0"/>
              <a:t>는 </a:t>
            </a:r>
            <a:r>
              <a:rPr lang="en-US" altLang="ko-KR" b="0" dirty="0"/>
              <a:t>2020</a:t>
            </a:r>
            <a:r>
              <a:rPr lang="ko-KR" altLang="en-US" b="0" dirty="0"/>
              <a:t>년 </a:t>
            </a:r>
            <a:r>
              <a:rPr lang="en-US" altLang="ko-KR" b="0" dirty="0"/>
              <a:t>3</a:t>
            </a:r>
            <a:r>
              <a:rPr lang="ko-KR" altLang="en-US" b="0" dirty="0"/>
              <a:t>월 세계보건기구에 의해 </a:t>
            </a:r>
            <a:r>
              <a:rPr lang="ko-KR" altLang="en-US" b="0" dirty="0" err="1"/>
              <a:t>팬데믹으로</a:t>
            </a:r>
            <a:r>
              <a:rPr lang="ko-KR" altLang="en-US" b="0" dirty="0"/>
              <a:t> 선언되었습니다</a:t>
            </a:r>
            <a:r>
              <a:rPr lang="en-US" altLang="ko-KR" b="0" dirty="0"/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="0" dirty="0"/>
              <a:t>코로나</a:t>
            </a:r>
            <a:r>
              <a:rPr lang="en-US" altLang="ko-KR" b="0" dirty="0"/>
              <a:t>19</a:t>
            </a:r>
            <a:r>
              <a:rPr lang="ko-KR" altLang="en-US" b="0" dirty="0"/>
              <a:t>는 주로 사람 대 사람으로 전파됩니다</a:t>
            </a:r>
            <a:r>
              <a:rPr lang="en-US" altLang="ko-KR" b="0" dirty="0"/>
              <a:t>. </a:t>
            </a:r>
            <a:r>
              <a:rPr lang="ko-KR" altLang="en-US" b="0" dirty="0"/>
              <a:t>이 때</a:t>
            </a:r>
            <a:r>
              <a:rPr lang="en-US" altLang="ko-KR" b="0" dirty="0"/>
              <a:t>, </a:t>
            </a:r>
            <a:r>
              <a:rPr lang="ko-KR" altLang="en-US" b="0" dirty="0"/>
              <a:t>기침이나 재채기를 통해 공기로 전파되거나</a:t>
            </a:r>
            <a:r>
              <a:rPr lang="en-US" altLang="ko-KR" b="0" dirty="0"/>
              <a:t>, </a:t>
            </a:r>
            <a:r>
              <a:rPr lang="ko-KR" altLang="en-US" b="0" dirty="0"/>
              <a:t>악수를 하는 등 가까운 신체 접촉을 통해서도 감염됩니다</a:t>
            </a:r>
            <a:r>
              <a:rPr lang="en-US" altLang="ko-KR" b="0" dirty="0"/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="0" dirty="0"/>
              <a:t>코로나</a:t>
            </a:r>
            <a:r>
              <a:rPr lang="en-US" altLang="ko-KR" b="0" dirty="0"/>
              <a:t>19</a:t>
            </a:r>
            <a:r>
              <a:rPr lang="ko-KR" altLang="en-US" b="0" dirty="0"/>
              <a:t>의 주요 증상에는 열</a:t>
            </a:r>
            <a:r>
              <a:rPr lang="en-US" altLang="ko-KR" b="0" dirty="0"/>
              <a:t>, </a:t>
            </a:r>
            <a:r>
              <a:rPr lang="ko-KR" altLang="en-US" b="0" dirty="0"/>
              <a:t>갑자기 시작되고 계속적인 기침</a:t>
            </a:r>
            <a:r>
              <a:rPr lang="en-US" altLang="ko-KR" b="0" dirty="0"/>
              <a:t>, </a:t>
            </a:r>
            <a:r>
              <a:rPr lang="ko-KR" altLang="en-US" b="0" dirty="0"/>
              <a:t>후각과 미각 손실 등이 포함됩니다</a:t>
            </a:r>
            <a:r>
              <a:rPr lang="en-US" altLang="ko-KR" b="0" dirty="0"/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="0" dirty="0"/>
              <a:t>대부분의 사람들은 코로나</a:t>
            </a:r>
            <a:r>
              <a:rPr lang="en-US" altLang="ko-KR" b="0" dirty="0"/>
              <a:t>19</a:t>
            </a:r>
            <a:r>
              <a:rPr lang="ko-KR" altLang="en-US" b="0" dirty="0"/>
              <a:t>에 걸려도 경미한 증상만 보이거나 곧 회복됩니다</a:t>
            </a:r>
            <a:r>
              <a:rPr lang="en-US" altLang="ko-KR" b="0" dirty="0"/>
              <a:t>. </a:t>
            </a:r>
            <a:r>
              <a:rPr lang="ko-KR" altLang="en-US" b="0" dirty="0"/>
              <a:t>하지만 더욱 심각한 증상을 보이는 사람들도 있는데</a:t>
            </a:r>
            <a:r>
              <a:rPr lang="en-US" altLang="ko-KR" b="0" dirty="0"/>
              <a:t>, </a:t>
            </a:r>
            <a:r>
              <a:rPr lang="ko-KR" altLang="en-US" b="0" dirty="0"/>
              <a:t>나이가 많거나 기저질환이 있는 사람들이 이에 해당합니다</a:t>
            </a:r>
            <a:r>
              <a:rPr lang="en-US" altLang="ko-KR" b="0" dirty="0"/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="0" dirty="0"/>
              <a:t>우리는 코로나</a:t>
            </a:r>
            <a:r>
              <a:rPr lang="en-US" altLang="ko-KR" b="0" dirty="0"/>
              <a:t>19</a:t>
            </a:r>
            <a:r>
              <a:rPr lang="ko-KR" altLang="en-US" b="0" dirty="0"/>
              <a:t>를 어떻게 치료해야 하고 어떻게 해야 확산을 막을지 계속해서 배우고 있습니다</a:t>
            </a:r>
            <a:r>
              <a:rPr lang="en-US" altLang="ko-KR" b="0" dirty="0"/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="0" dirty="0"/>
              <a:t>전 세계 과학자들 역시 사람들이 코로나</a:t>
            </a:r>
            <a:r>
              <a:rPr lang="en-US" altLang="ko-KR" b="0" dirty="0"/>
              <a:t>19</a:t>
            </a:r>
            <a:r>
              <a:rPr lang="ko-KR" altLang="en-US" b="0" dirty="0"/>
              <a:t>에 걸리지 않도록 백신을 개발하기 위해 열심히 노력하고 있습니다</a:t>
            </a:r>
            <a:r>
              <a:rPr lang="en-US" altLang="ko-KR" b="0" dirty="0"/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설명</a:t>
            </a:r>
            <a:r>
              <a:rPr lang="en-US" altLang="ko-KR" b="0" dirty="0"/>
              <a:t>: </a:t>
            </a:r>
            <a:r>
              <a:rPr lang="ko-KR" altLang="en-US" b="0" dirty="0"/>
              <a:t>전자 현미경으로 본 코로나</a:t>
            </a:r>
            <a:r>
              <a:rPr lang="en-US" altLang="ko-KR" b="0" dirty="0"/>
              <a:t>19 </a:t>
            </a:r>
            <a:r>
              <a:rPr lang="ko-KR" altLang="en-US" b="0" dirty="0"/>
              <a:t>바이러스</a:t>
            </a:r>
            <a:r>
              <a:rPr lang="en-US" altLang="ko-KR" b="0" dirty="0"/>
              <a:t>. (</a:t>
            </a:r>
            <a:r>
              <a:rPr lang="ko-KR" altLang="en-US" b="0" dirty="0"/>
              <a:t>공식 명칭</a:t>
            </a:r>
            <a:r>
              <a:rPr lang="en-US" altLang="ko-KR" b="0" dirty="0"/>
              <a:t>: </a:t>
            </a:r>
            <a:r>
              <a:rPr lang="en-GB" b="0" dirty="0"/>
              <a:t>SARS-CoV-2 </a:t>
            </a:r>
            <a:r>
              <a:rPr lang="ko-KR" altLang="en-US" b="0" dirty="0"/>
              <a:t>또는</a:t>
            </a:r>
            <a:r>
              <a:rPr lang="en-GB" altLang="ko-KR" b="0" dirty="0"/>
              <a:t> </a:t>
            </a:r>
            <a:r>
              <a:rPr lang="en-GB" b="0" dirty="0"/>
              <a:t>2019-nCoV)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출처</a:t>
            </a:r>
            <a:r>
              <a:rPr lang="en-US" altLang="ko-KR" b="0" dirty="0"/>
              <a:t>: </a:t>
            </a:r>
            <a:r>
              <a:rPr lang="en-GB" b="0" dirty="0"/>
              <a:t>NIAD: https://www.flickr.com/photos/niaid/49534865371/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Licensed under CC BY 2.0.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02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코로나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19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에 걸리는 것을 막고 다른 사람에게 전파시키는 위험을 줄이기 위해 누구나 할 수 있는 아주 간단한 방법이 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손</a:t>
            </a:r>
            <a:r>
              <a:rPr lang="en-US" altLang="ko-KR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: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비누와 물로 최소한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20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초 이상 손을 씻어요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하루에 정기적으로 손 세정제를 사용해도 괜찮아요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얼굴</a:t>
            </a:r>
            <a:r>
              <a:rPr lang="en-US" altLang="ko-KR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: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얼굴을 가리면 침과 같이 호흡할 때 나오는 아주 작은 물방울을 통해 코로나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19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에 감염될 수 있는 위험을 줄여줘요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장소</a:t>
            </a:r>
            <a:r>
              <a:rPr lang="en-US" altLang="ko-KR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: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코로나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19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는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2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미터 정도의 공간에서 가장 감염되기 쉬워요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그러니까 사람들과 거리를 두는 것도 감염 확산을 막는데 큰 도움을 줘요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비디오 출처</a:t>
            </a:r>
            <a:r>
              <a:rPr lang="en-US" altLang="ko-KR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: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옥스팜 코리아 유튜브</a:t>
            </a:r>
            <a:endParaRPr lang="en-US" altLang="ko-KR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712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dirty="0"/>
              <a:t>우리 모두 코로나</a:t>
            </a:r>
            <a:r>
              <a:rPr lang="en-US" altLang="ko-KR" b="0" dirty="0"/>
              <a:t>19</a:t>
            </a:r>
            <a:r>
              <a:rPr lang="ko-KR" altLang="en-US" b="0" dirty="0"/>
              <a:t>라는 글로벌 위기를 겪고 있습니다</a:t>
            </a:r>
            <a:r>
              <a:rPr lang="en-US" altLang="ko-KR" b="0" dirty="0"/>
              <a:t>. </a:t>
            </a:r>
            <a:r>
              <a:rPr lang="ko-KR" altLang="en-US" b="0" dirty="0"/>
              <a:t>하지만 모두가 우리나라와 전 세계가 겪는 방식대로 위기를 겪는 건 아닙니다</a:t>
            </a:r>
            <a:r>
              <a:rPr lang="en-US" altLang="ko-KR" b="0" dirty="0"/>
              <a:t>.</a:t>
            </a:r>
          </a:p>
          <a:p>
            <a:endParaRPr lang="en-US" altLang="ko-KR" b="0" dirty="0"/>
          </a:p>
          <a:p>
            <a:r>
              <a:rPr lang="ko-KR" altLang="en-US" b="0" dirty="0"/>
              <a:t>많은 나라에서 </a:t>
            </a:r>
            <a:r>
              <a:rPr lang="ko-KR" altLang="en-US" b="0" dirty="0" err="1"/>
              <a:t>팬데믹은</a:t>
            </a:r>
            <a:r>
              <a:rPr lang="ko-KR" altLang="en-US" b="0" dirty="0"/>
              <a:t> 위기 속의 또 다른 위기라고 불립니다</a:t>
            </a:r>
            <a:r>
              <a:rPr lang="en-US" altLang="ko-KR" b="0" dirty="0"/>
              <a:t>.</a:t>
            </a:r>
          </a:p>
          <a:p>
            <a:r>
              <a:rPr lang="ko-KR" altLang="en-US" b="0" dirty="0"/>
              <a:t>분쟁이나 자연재해</a:t>
            </a:r>
            <a:r>
              <a:rPr lang="en-US" altLang="ko-KR" b="0" dirty="0"/>
              <a:t>, </a:t>
            </a:r>
            <a:r>
              <a:rPr lang="ko-KR" altLang="en-US" b="0" dirty="0"/>
              <a:t>그리고 빈곤을 겪는 사람들은 이미 식수</a:t>
            </a:r>
            <a:r>
              <a:rPr lang="en-US" altLang="ko-KR" b="0" dirty="0"/>
              <a:t>, </a:t>
            </a:r>
            <a:r>
              <a:rPr lang="ko-KR" altLang="en-US" b="0" dirty="0"/>
              <a:t>식량</a:t>
            </a:r>
            <a:r>
              <a:rPr lang="en-US" altLang="ko-KR" b="0" dirty="0"/>
              <a:t>, </a:t>
            </a:r>
            <a:r>
              <a:rPr lang="ko-KR" altLang="en-US" b="0" dirty="0"/>
              <a:t>주거</a:t>
            </a:r>
            <a:r>
              <a:rPr lang="en-US" altLang="ko-KR" b="0" dirty="0"/>
              <a:t>, </a:t>
            </a:r>
            <a:r>
              <a:rPr lang="ko-KR" altLang="en-US" b="0" dirty="0"/>
              <a:t>위생</a:t>
            </a:r>
            <a:r>
              <a:rPr lang="en-US" altLang="ko-KR" b="0" dirty="0"/>
              <a:t>, </a:t>
            </a:r>
            <a:r>
              <a:rPr lang="ko-KR" altLang="en-US" b="0" dirty="0"/>
              <a:t>그리고 보건 접근성과 같은 아주 기본적인 요소들이 충족되지 못한 채 어렵게 위기와 싸우고 있습니다</a:t>
            </a:r>
            <a:r>
              <a:rPr lang="en-US" altLang="ko-KR" b="0" dirty="0"/>
              <a:t>.</a:t>
            </a:r>
          </a:p>
          <a:p>
            <a:r>
              <a:rPr lang="ko-KR" altLang="en-US" b="0" dirty="0"/>
              <a:t>코로나</a:t>
            </a:r>
            <a:r>
              <a:rPr lang="en-US" altLang="ko-KR" b="0" dirty="0"/>
              <a:t>19</a:t>
            </a:r>
            <a:r>
              <a:rPr lang="ko-KR" altLang="en-US" b="0" dirty="0"/>
              <a:t>는 그들의 삶을 더욱 어렵게 만들었습니다</a:t>
            </a:r>
            <a:r>
              <a:rPr lang="en-US" altLang="ko-KR" b="0" dirty="0"/>
              <a:t>.</a:t>
            </a:r>
          </a:p>
          <a:p>
            <a:endParaRPr lang="en-US" altLang="ko-KR" b="0" dirty="0"/>
          </a:p>
          <a:p>
            <a:r>
              <a:rPr lang="ko-KR" altLang="en-US" b="0" dirty="0"/>
              <a:t>이 사진은 방글라데시 </a:t>
            </a:r>
            <a:r>
              <a:rPr lang="ko-KR" altLang="en-US" b="0" dirty="0" err="1"/>
              <a:t>콕스바자르에서</a:t>
            </a:r>
            <a:r>
              <a:rPr lang="ko-KR" altLang="en-US" b="0" dirty="0"/>
              <a:t> 찍은 사진입니다</a:t>
            </a:r>
            <a:r>
              <a:rPr lang="en-US" altLang="ko-KR" b="0" dirty="0"/>
              <a:t>.</a:t>
            </a:r>
          </a:p>
          <a:p>
            <a:r>
              <a:rPr lang="ko-KR" altLang="en-US" b="0" dirty="0" err="1"/>
              <a:t>콕스바자르에는</a:t>
            </a:r>
            <a:r>
              <a:rPr lang="ko-KR" altLang="en-US" b="0" dirty="0"/>
              <a:t> 분쟁으로 인해 미얀마에서 쫓겨나 방글라데시로 온 </a:t>
            </a:r>
            <a:r>
              <a:rPr lang="ko-KR" altLang="en-US" b="0" dirty="0" err="1"/>
              <a:t>로힝야</a:t>
            </a:r>
            <a:r>
              <a:rPr lang="ko-KR" altLang="en-US" b="0" dirty="0"/>
              <a:t> 난민 약 백만 명이 비좁은 난민 캠프에서 공동 식수 시설과 화장실에 의존하며 어렵게 살고 있습니다</a:t>
            </a:r>
            <a:r>
              <a:rPr lang="en-US" altLang="ko-KR" b="0" dirty="0"/>
              <a:t>.</a:t>
            </a:r>
          </a:p>
          <a:p>
            <a:endParaRPr lang="en-US" altLang="ko-KR" b="0" dirty="0"/>
          </a:p>
          <a:p>
            <a:r>
              <a:rPr lang="ko-KR" altLang="en-US" b="1" dirty="0"/>
              <a:t>사진 출처</a:t>
            </a:r>
            <a:r>
              <a:rPr lang="en-US" altLang="ko-KR" b="0" dirty="0"/>
              <a:t>: </a:t>
            </a:r>
            <a:r>
              <a:rPr lang="en-GB" b="0" dirty="0" err="1"/>
              <a:t>Fabeha</a:t>
            </a:r>
            <a:r>
              <a:rPr lang="en-GB" b="0" dirty="0"/>
              <a:t> Monir/Oxfam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568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우리는 매일 코로나</a:t>
            </a:r>
            <a:r>
              <a:rPr lang="en-US" altLang="ko-KR" dirty="0"/>
              <a:t>19</a:t>
            </a:r>
            <a:r>
              <a:rPr lang="ko-KR" altLang="en-US" dirty="0"/>
              <a:t>에 관한 엄청난 양의 정보에 노출되어 있지만 모든 정보가 믿을 만한 것은 아닙니다</a:t>
            </a:r>
            <a:r>
              <a:rPr lang="en-US" altLang="ko-KR" dirty="0"/>
              <a:t>. </a:t>
            </a:r>
            <a:r>
              <a:rPr lang="ko-KR" altLang="en-US" dirty="0"/>
              <a:t>위에 나온 모든 내용은 전부 거짓입니다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ko-KR" altLang="en-US" b="1" dirty="0"/>
              <a:t>나이가 많은 사람만 영향을 받는다</a:t>
            </a:r>
            <a:r>
              <a:rPr lang="en-US" altLang="ko-KR" b="1" dirty="0"/>
              <a:t>?</a:t>
            </a:r>
          </a:p>
          <a:p>
            <a:r>
              <a:rPr lang="ko-KR" altLang="en-US" dirty="0"/>
              <a:t>어떤 연령대의 사람이든 코로나</a:t>
            </a:r>
            <a:r>
              <a:rPr lang="en-US" altLang="ko-KR" dirty="0"/>
              <a:t>19</a:t>
            </a:r>
            <a:r>
              <a:rPr lang="ko-KR" altLang="en-US" dirty="0"/>
              <a:t>에 걸릴 수 있습니다</a:t>
            </a:r>
            <a:r>
              <a:rPr lang="en-US" altLang="ko-KR" dirty="0"/>
              <a:t>. </a:t>
            </a:r>
            <a:r>
              <a:rPr lang="ko-KR" altLang="en-US" dirty="0"/>
              <a:t>하지만 나이가 많은 사람 중에서 기저 질환을 가진 사람들이 더 심각한 증상을 보일 수 있습니다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ko-KR" altLang="en-US" b="1" dirty="0"/>
              <a:t>수영을 통해 코로나</a:t>
            </a:r>
            <a:r>
              <a:rPr lang="en-US" altLang="ko-KR" b="1" dirty="0"/>
              <a:t>19 </a:t>
            </a:r>
            <a:r>
              <a:rPr lang="ko-KR" altLang="en-US" b="1" dirty="0"/>
              <a:t>바이러스에 전염될 수 있다</a:t>
            </a:r>
            <a:r>
              <a:rPr lang="en-US" altLang="ko-KR" b="1" dirty="0"/>
              <a:t>?</a:t>
            </a:r>
          </a:p>
          <a:p>
            <a:r>
              <a:rPr lang="ko-KR" altLang="en-US" dirty="0"/>
              <a:t>코로나</a:t>
            </a:r>
            <a:r>
              <a:rPr lang="en-US" altLang="ko-KR" dirty="0"/>
              <a:t>19</a:t>
            </a:r>
            <a:r>
              <a:rPr lang="ko-KR" altLang="en-US" dirty="0"/>
              <a:t>는 물을 통해 전염되지 않기 때문에 수영을 해도 걸리지 않습니다</a:t>
            </a:r>
            <a:r>
              <a:rPr lang="en-US" altLang="ko-KR" dirty="0"/>
              <a:t>. </a:t>
            </a:r>
            <a:r>
              <a:rPr lang="ko-KR" altLang="en-US" dirty="0"/>
              <a:t>하지만 코로나</a:t>
            </a:r>
            <a:r>
              <a:rPr lang="en-US" altLang="ko-KR" dirty="0"/>
              <a:t>19</a:t>
            </a:r>
            <a:r>
              <a:rPr lang="ko-KR" altLang="en-US" dirty="0"/>
              <a:t>에 감염된 사람과 가까이 접촉하면 코로나</a:t>
            </a:r>
            <a:r>
              <a:rPr lang="en-US" altLang="ko-KR" dirty="0"/>
              <a:t>19 </a:t>
            </a:r>
            <a:r>
              <a:rPr lang="ko-KR" altLang="en-US" dirty="0"/>
              <a:t>바이러스에 쉽게 걸릴 수 있기 때문에 수영을 할 때에도 적당한 거리를 유지하는 것이 중요합니다</a:t>
            </a:r>
            <a:r>
              <a:rPr lang="en-US" altLang="ko-KR" dirty="0"/>
              <a:t>.</a:t>
            </a:r>
          </a:p>
          <a:p>
            <a:endParaRPr lang="en-US" b="1" dirty="0"/>
          </a:p>
          <a:p>
            <a:r>
              <a:rPr lang="en-US" b="1" dirty="0"/>
              <a:t>5G </a:t>
            </a:r>
            <a:r>
              <a:rPr lang="ko-KR" altLang="en-US" b="1" dirty="0"/>
              <a:t>이동 통신망이 코로나</a:t>
            </a:r>
            <a:r>
              <a:rPr lang="en-US" altLang="ko-KR" b="1" dirty="0"/>
              <a:t>19</a:t>
            </a:r>
            <a:r>
              <a:rPr lang="ko-KR" altLang="en-US" b="1" dirty="0"/>
              <a:t>를 확산 시킬 수 있다</a:t>
            </a:r>
            <a:r>
              <a:rPr lang="en-US" altLang="ko-KR" b="1" dirty="0"/>
              <a:t>?</a:t>
            </a:r>
          </a:p>
          <a:p>
            <a:r>
              <a:rPr lang="ko-KR" altLang="en-US" dirty="0"/>
              <a:t>그 어떤 바이러스도 라디오나 모바일 네트워크를 통해 전염될 수 없습니다</a:t>
            </a:r>
            <a:r>
              <a:rPr lang="en-US" altLang="ko-KR" dirty="0"/>
              <a:t>. 5G </a:t>
            </a:r>
            <a:r>
              <a:rPr lang="ko-KR" altLang="en-US" dirty="0"/>
              <a:t>모바일 네트워크가 없는 나라에 사는 사람들도 코로나</a:t>
            </a:r>
            <a:r>
              <a:rPr lang="en-US" altLang="ko-KR" dirty="0"/>
              <a:t>19</a:t>
            </a:r>
            <a:r>
              <a:rPr lang="ko-KR" altLang="en-US" dirty="0"/>
              <a:t>에 걸립니다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ko-KR" altLang="en-US" b="1" dirty="0"/>
              <a:t>코로나</a:t>
            </a:r>
            <a:r>
              <a:rPr lang="en-US" altLang="ko-KR" b="1" dirty="0"/>
              <a:t>19</a:t>
            </a:r>
            <a:r>
              <a:rPr lang="ko-KR" altLang="en-US" b="1" dirty="0"/>
              <a:t>는 독감이랑 똑같다</a:t>
            </a:r>
            <a:r>
              <a:rPr lang="en-US" altLang="ko-KR" b="1" dirty="0"/>
              <a:t>?</a:t>
            </a:r>
          </a:p>
          <a:p>
            <a:r>
              <a:rPr lang="ko-KR" altLang="en-US" dirty="0"/>
              <a:t>독감과 코로나</a:t>
            </a:r>
            <a:r>
              <a:rPr lang="en-US" altLang="ko-KR" dirty="0"/>
              <a:t>19</a:t>
            </a:r>
            <a:r>
              <a:rPr lang="ko-KR" altLang="en-US" dirty="0"/>
              <a:t>는 유사한 점을 가지고 있습니다</a:t>
            </a:r>
            <a:r>
              <a:rPr lang="en-US" altLang="ko-KR" dirty="0"/>
              <a:t>. </a:t>
            </a:r>
            <a:r>
              <a:rPr lang="ko-KR" altLang="en-US" dirty="0"/>
              <a:t>둘 다 바이러스에 의한 질병이고 비슷한 방식으로 전파되며</a:t>
            </a:r>
            <a:r>
              <a:rPr lang="en-US" altLang="ko-KR" dirty="0"/>
              <a:t>, </a:t>
            </a:r>
            <a:r>
              <a:rPr lang="ko-KR" altLang="en-US" dirty="0"/>
              <a:t>비슷한 증상을 유발할 수 있기 때문입니다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둘은 아주 중요한 차이점을 가지고 있습니다</a:t>
            </a:r>
            <a:r>
              <a:rPr lang="en-US" altLang="ko-KR" dirty="0"/>
              <a:t>. </a:t>
            </a:r>
            <a:r>
              <a:rPr lang="ko-KR" altLang="en-US" dirty="0"/>
              <a:t>독감과 코로나</a:t>
            </a:r>
            <a:r>
              <a:rPr lang="en-US" altLang="ko-KR" dirty="0"/>
              <a:t>19</a:t>
            </a:r>
            <a:r>
              <a:rPr lang="ko-KR" altLang="en-US" dirty="0"/>
              <a:t>는 서로 다른 바이러스에 의해 발생하고</a:t>
            </a:r>
            <a:r>
              <a:rPr lang="en-US" altLang="ko-KR" dirty="0"/>
              <a:t>, </a:t>
            </a:r>
            <a:r>
              <a:rPr lang="ko-KR" altLang="en-US" dirty="0"/>
              <a:t>코로나</a:t>
            </a:r>
            <a:r>
              <a:rPr lang="en-US" altLang="ko-KR" dirty="0"/>
              <a:t>19</a:t>
            </a:r>
            <a:r>
              <a:rPr lang="ko-KR" altLang="en-US" dirty="0"/>
              <a:t>가 더 쉽게 전파되고 더 심각한 증상을 일으킵니다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독감은 오래 전부터 발생했기 때문에 많은 과학자들이 이미 독감을 치료하는 방법이나 예방법에 대해 알고 있습니다</a:t>
            </a:r>
            <a:r>
              <a:rPr lang="en-US" altLang="ko-KR" dirty="0"/>
              <a:t>.</a:t>
            </a:r>
          </a:p>
          <a:p>
            <a:endParaRPr lang="en-US" b="1" dirty="0"/>
          </a:p>
          <a:p>
            <a:r>
              <a:rPr lang="ko-KR" altLang="en-US" b="1" dirty="0"/>
              <a:t>더 알아보기</a:t>
            </a:r>
            <a:r>
              <a:rPr lang="en-US" altLang="ko-KR" b="1" dirty="0"/>
              <a:t>:</a:t>
            </a:r>
          </a:p>
          <a:p>
            <a:r>
              <a:rPr lang="en-GB" dirty="0"/>
              <a:t>https://www.who.int/emergencies/diseases/novel-coronavirus-2019/advice-for-public/myth-busters</a:t>
            </a:r>
          </a:p>
          <a:p>
            <a:r>
              <a:rPr lang="en-GB" dirty="0"/>
              <a:t>https://www.cdc.gov/flu/symptoms/flu-vs-covid19.htm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617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*</a:t>
            </a:r>
            <a:r>
              <a:rPr lang="ko-KR" altLang="en-US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해당 애니메이션은 슬라이드쇼에서 자동으로 재생됩니다</a:t>
            </a:r>
            <a:r>
              <a:rPr lang="en-US" altLang="ko-KR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이 애니메이션은 정보와 잘못된 정보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(misinformation),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그리고 허위 정보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(disinformation)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의 차이점에 대한 설명을 담고 있고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,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어떻게 하면 잘못된 사실이 퍼지는 것을 막을 수 있는지에 대한 방법을 소개합니다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b="1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애니메이션 설명</a:t>
            </a:r>
            <a:endParaRPr lang="en-US" altLang="ko-KR" sz="900" b="1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1.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Information: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정보</a:t>
            </a:r>
            <a:endParaRPr lang="en-US" altLang="ko-KR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2.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MIS+Information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잘못된 정보</a:t>
            </a:r>
            <a:endParaRPr lang="en-US" altLang="ko-KR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잘못된 정보란 정확하지 않거나 오해의 소지가 있는 정보를 의미합니다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잘못된 정보는 의도적으로 사람들을 해치기 위해 만들어진 것은 아닙니다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3.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DIS+Information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허위 정보</a:t>
            </a:r>
            <a:endParaRPr lang="en-US" altLang="ko-KR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허위 정보는 고의적으로 만들어진 잘못된 정보를 의미합니다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허위 정보는 사람들을 속이거나 오해하게 만들기 위해 만들어 진 것입니다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171450" marR="0" lvl="0" indent="-17145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4.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잘못된 정보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(misinformation)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는 나쁜 의도가 없는 단순한 실수일 수 있지만 위험합니다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허위 정보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(disinformation)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는 위험한 데다가 다른 사람의 나쁜 의도나 목적을 달성하는데 쓰입니다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5.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허위 정보가 점점 더 많아지는 것처럼 느껴지지만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,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사실 조사해보면 허위 정보의 양은 그대로인데</a:t>
            </a:r>
            <a:endParaRPr lang="en-US" altLang="ko-KR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사람들이 많이 공유하고 전파하기 때문에 허위 정보가 늘어난다고 느껴집니다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 (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조사 기관명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en-US" altLang="ko-KR" sz="900" b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Te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</a:t>
            </a:r>
            <a:r>
              <a:rPr lang="en-US" altLang="ko-KR" sz="900" b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Punaha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</a:t>
            </a:r>
            <a:r>
              <a:rPr lang="en-US" altLang="ko-KR" sz="900" b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Matatini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)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6.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정보는 마치 바이러스처럼 퍼집니다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 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잘못된 정보와 허위 정보도 마찬가지 입니다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  <a:b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</a:b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내용이 자극적일수록 더 빨리 퍼집니다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그리고 잘못된 정보와 허위 정보는 생명을 앗아갈 만큼 위험할 수도 있습니다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그래서 우리가 어떤 정보를 공유하기 전에 이 정보가 믿을 만한 정보인지 비판적으로 생각해보는 게 중요합니다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b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7.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“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이 사람이 그룹 채팅에 루머를 공유하지 않았어요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.”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“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이 사람은 사실인지 아닌지 한 번 더 확인했어요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.”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“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이 사람은 믿을 만한 곳에서 발표한 뉴스를 읽었어요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.”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“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이 사람은 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“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그게 사실인지 어떻게 알아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?”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라고 질문했어요</a:t>
            </a:r>
            <a:r>
              <a:rPr lang="en-US" altLang="ko-KR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84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433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의사</a:t>
            </a:r>
            <a:r>
              <a:rPr lang="en-US" altLang="ko-KR" b="0" dirty="0"/>
              <a:t>, </a:t>
            </a:r>
            <a:r>
              <a:rPr lang="ko-KR" altLang="en-US" b="0" dirty="0"/>
              <a:t>간호사</a:t>
            </a:r>
            <a:r>
              <a:rPr lang="en-US" altLang="ko-KR" b="0" dirty="0"/>
              <a:t>, </a:t>
            </a:r>
            <a:r>
              <a:rPr lang="ko-KR" altLang="en-US" b="0" dirty="0"/>
              <a:t>그리고 여러 전문 의료진들은 코로나</a:t>
            </a:r>
            <a:r>
              <a:rPr lang="en-US" altLang="ko-KR" b="0" dirty="0"/>
              <a:t>19 </a:t>
            </a:r>
            <a:r>
              <a:rPr lang="ko-KR" altLang="en-US" b="0" dirty="0"/>
              <a:t>감염자들이 회복할 수 있도록 도움을 제공함으로써 코로나</a:t>
            </a:r>
            <a:r>
              <a:rPr lang="en-US" altLang="ko-KR" b="0" dirty="0"/>
              <a:t>19</a:t>
            </a:r>
            <a:r>
              <a:rPr lang="ko-KR" altLang="en-US" b="0" dirty="0"/>
              <a:t>에 대응하는데 아주 중요한 역할을 수행하고 있습니다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특히 나이가 많은 사람들은 코로나</a:t>
            </a:r>
            <a:r>
              <a:rPr lang="en-US" altLang="ko-KR" b="0" dirty="0"/>
              <a:t>19</a:t>
            </a:r>
            <a:r>
              <a:rPr lang="ko-KR" altLang="en-US" b="0" dirty="0"/>
              <a:t>에 걸리게 되면 심각한 증상을 겪을 수도 있기 때문에 간호사</a:t>
            </a:r>
            <a:r>
              <a:rPr lang="en-US" altLang="ko-KR" b="0" dirty="0"/>
              <a:t>, </a:t>
            </a:r>
            <a:r>
              <a:rPr lang="ko-KR" altLang="en-US" b="0" dirty="0"/>
              <a:t>요양보호사와 같은 간병인들 역시 요양원과 보호기관에서 최선을 다하고 있습니다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과학자들은 연구활동을 통해 코로나</a:t>
            </a:r>
            <a:r>
              <a:rPr lang="en-US" altLang="ko-KR" b="0" dirty="0"/>
              <a:t>19</a:t>
            </a:r>
            <a:r>
              <a:rPr lang="ko-KR" altLang="en-US" b="0" dirty="0"/>
              <a:t>에 관한 더 많은 정보를 얻기 위해 노력하고 있으며</a:t>
            </a:r>
            <a:r>
              <a:rPr lang="en-US" altLang="ko-KR" b="0" dirty="0"/>
              <a:t>, </a:t>
            </a:r>
            <a:r>
              <a:rPr lang="ko-KR" altLang="en-US" b="0" dirty="0"/>
              <a:t>코로나</a:t>
            </a:r>
            <a:r>
              <a:rPr lang="en-US" altLang="ko-KR" b="0" dirty="0"/>
              <a:t>19 </a:t>
            </a:r>
            <a:r>
              <a:rPr lang="ko-KR" altLang="en-US" b="0" dirty="0"/>
              <a:t>치료법과 예방법을 찾기 위해 최선을 다하고 있습니다</a:t>
            </a:r>
            <a:r>
              <a:rPr lang="en-US" altLang="ko-KR" b="0" dirty="0"/>
              <a:t>. </a:t>
            </a:r>
            <a:r>
              <a:rPr lang="ko-KR" altLang="en-US" b="0" dirty="0"/>
              <a:t>그 외에도 전 세계 다양한 전문가들이 새로운 백신과 치료법을 찾기 위해 노력하고 있습니다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감염된 사람들이 다른 사람들에게 바이러스를 옮기는 위험을 줄이기 위해 검사 추적 시스템이 운영되고 있습니다</a:t>
            </a:r>
            <a:r>
              <a:rPr lang="en-US" altLang="ko-KR" b="0" dirty="0"/>
              <a:t>. </a:t>
            </a:r>
            <a:r>
              <a:rPr lang="ko-KR" altLang="en-US" b="0" dirty="0"/>
              <a:t>검사 추적 시스템은 코로나</a:t>
            </a:r>
            <a:r>
              <a:rPr lang="en-US" altLang="ko-KR" b="0" dirty="0"/>
              <a:t>19 </a:t>
            </a:r>
            <a:r>
              <a:rPr lang="ko-KR" altLang="en-US" b="0" dirty="0"/>
              <a:t>증상이 의심되는 사람들이 검사를 받아서 걸렸는지 여부를 확인할 수 있도록 합니다</a:t>
            </a:r>
            <a:r>
              <a:rPr lang="en-US" altLang="ko-KR" b="0" dirty="0"/>
              <a:t>. </a:t>
            </a:r>
            <a:r>
              <a:rPr lang="ko-KR" altLang="en-US" b="0" dirty="0"/>
              <a:t>만약 코로나</a:t>
            </a:r>
            <a:r>
              <a:rPr lang="en-US" altLang="ko-KR" b="0" dirty="0"/>
              <a:t>19</a:t>
            </a:r>
            <a:r>
              <a:rPr lang="ko-KR" altLang="en-US" b="0" dirty="0"/>
              <a:t>에 걸렸다면 추적 시스템을 통해 이 사람이 최근에 누구와 접촉했는지 추적해서 추가로 감염되는 사람이 없도록 도와줍니다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활동 제안</a:t>
            </a:r>
            <a:endParaRPr lang="en-US" altLang="ko-KR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학생들에게 관련 활동들을 조사하도록 해보세요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예를 들어 코로나</a:t>
            </a:r>
            <a:r>
              <a:rPr lang="en-US" altLang="ko-KR" b="0" dirty="0"/>
              <a:t>19 </a:t>
            </a:r>
            <a:r>
              <a:rPr lang="ko-KR" altLang="en-US" b="0" dirty="0"/>
              <a:t>검사 추적 시스템이나 백신 종류에 대해 조사할 수도 있고</a:t>
            </a:r>
            <a:r>
              <a:rPr lang="en-US" altLang="ko-KR" b="0" dirty="0"/>
              <a:t>, </a:t>
            </a:r>
            <a:r>
              <a:rPr lang="ko-KR" altLang="en-US" b="0" dirty="0"/>
              <a:t>과학자들과 정치인들이 겪는 어려움에 대해서 조사할 수도 있습니다</a:t>
            </a:r>
            <a:r>
              <a:rPr lang="en-US" altLang="ko-KR" b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관련 자료</a:t>
            </a:r>
            <a:r>
              <a:rPr lang="en-US" altLang="ko-KR" b="0" dirty="0"/>
              <a:t>(</a:t>
            </a:r>
            <a:r>
              <a:rPr lang="ko-KR" altLang="en-US" b="0" dirty="0"/>
              <a:t>영문</a:t>
            </a:r>
            <a:r>
              <a:rPr lang="en-US" altLang="ko-KR" b="0" dirty="0"/>
              <a:t>):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https://connecting-classrooms.britishcouncil.org/resources/global-learning-resources/learning-from-a-pandemic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출처</a:t>
            </a:r>
            <a:r>
              <a:rPr lang="en-US" altLang="ko-KR" b="1" dirty="0"/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© Konstantin '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KVentz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'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Ventslavovich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2020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654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 point slide cover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45158" cy="553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3750805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2908543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A4034-80CA-9E41-B3F9-2E027FB7E1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4367179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86000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1756992" cy="706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950FA-9199-9C46-8DD8-6C548DD25FC4}"/>
              </a:ext>
            </a:extLst>
          </p:cNvPr>
          <p:cNvCxnSpPr/>
          <p:nvPr userDrawn="1"/>
        </p:nvCxnSpPr>
        <p:spPr>
          <a:xfrm>
            <a:off x="63246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Squar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D0881-C3DA-C248-A6A0-74B0F434074A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179654" y="776288"/>
            <a:ext cx="3420000" cy="37353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677154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668489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655852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02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ou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F9A24-6E41-FA40-885E-A48FB7F28C0C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862134" y="776288"/>
            <a:ext cx="3736800" cy="3735388"/>
          </a:xfrm>
          <a:prstGeom prst="ellipse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70328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356291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356291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05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2D06E-BE90-D647-84D4-7B6749CD0422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573588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054843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054843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24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2427734"/>
            <a:ext cx="383890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4943378" y="2017324"/>
            <a:ext cx="3832587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18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ld Tex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34699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1B33B1-9A12-C444-94A5-F2A66745278F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3DE67-B926-1345-B3E5-ED66B3AD7911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1852705"/>
            <a:ext cx="4054843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statements</a:t>
            </a:r>
          </a:p>
        </p:txBody>
      </p:sp>
    </p:spTree>
    <p:extLst>
      <p:ext uri="{BB962C8B-B14F-4D97-AF65-F5344CB8AC3E}">
        <p14:creationId xmlns:p14="http://schemas.microsoft.com/office/powerpoint/2010/main" val="222296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C1BD4-1C6A-4447-89E4-58DB33047120}"/>
              </a:ext>
            </a:extLst>
          </p:cNvPr>
          <p:cNvSpPr/>
          <p:nvPr userDrawn="1"/>
        </p:nvSpPr>
        <p:spPr>
          <a:xfrm>
            <a:off x="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A2F37-6E52-4641-B0EC-9F5F0BC58EC3}"/>
              </a:ext>
            </a:extLst>
          </p:cNvPr>
          <p:cNvCxnSpPr/>
          <p:nvPr userDrawn="1"/>
        </p:nvCxnSpPr>
        <p:spPr>
          <a:xfrm>
            <a:off x="5046663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1852705"/>
            <a:ext cx="3838906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411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</a:t>
            </a:r>
          </a:p>
        </p:txBody>
      </p:sp>
    </p:spTree>
    <p:extLst>
      <p:ext uri="{BB962C8B-B14F-4D97-AF65-F5344CB8AC3E}">
        <p14:creationId xmlns:p14="http://schemas.microsoft.com/office/powerpoint/2010/main" val="103838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CACF5E-6F46-F849-846B-2F36DA66A689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A8779-31D6-7E4E-8482-A498B785F465}"/>
              </a:ext>
            </a:extLst>
          </p:cNvPr>
          <p:cNvCxnSpPr/>
          <p:nvPr userDrawn="1"/>
        </p:nvCxnSpPr>
        <p:spPr>
          <a:xfrm>
            <a:off x="2070100" y="1884363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1" y="1835504"/>
            <a:ext cx="4573588" cy="706311"/>
          </a:xfrm>
        </p:spPr>
        <p:txBody>
          <a:bodyPr wrap="square"/>
          <a:lstStyle>
            <a:lvl1pPr algn="ctr"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" y="2383501"/>
            <a:ext cx="4573588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01702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673A4-05A8-0B4C-B6F8-ADF6849E6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2198925"/>
            <a:ext cx="7989887" cy="556664"/>
          </a:xfrm>
          <a:ln>
            <a:noFill/>
          </a:ln>
        </p:spPr>
        <p:txBody>
          <a:bodyPr lIns="720000" tIns="108000" rIns="720000" bIns="108000" anchor="ctr" anchorCtr="1">
            <a:sp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5AF205-ACD7-7B41-888C-5BC8FCDFF1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3528000"/>
            <a:ext cx="7989887" cy="552450"/>
          </a:xfrm>
          <a:ln>
            <a:noFill/>
          </a:ln>
        </p:spPr>
        <p:txBody>
          <a:bodyPr lIns="360000" tIns="108000" rIns="360000" bIns="10800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position of </a:t>
            </a:r>
            <a:r>
              <a:rPr lang="en-US" dirty="0" err="1"/>
              <a:t>quotee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4157663" y="525463"/>
            <a:ext cx="838200" cy="655637"/>
            <a:chOff x="2619" y="331"/>
            <a:chExt cx="528" cy="41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619" y="331"/>
              <a:ext cx="5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619" y="331"/>
              <a:ext cx="528" cy="413"/>
            </a:xfrm>
            <a:custGeom>
              <a:avLst/>
              <a:gdLst>
                <a:gd name="T0" fmla="*/ 62 w 180"/>
                <a:gd name="T1" fmla="*/ 0 h 140"/>
                <a:gd name="T2" fmla="*/ 80 w 180"/>
                <a:gd name="T3" fmla="*/ 24 h 140"/>
                <a:gd name="T4" fmla="*/ 55 w 180"/>
                <a:gd name="T5" fmla="*/ 47 h 140"/>
                <a:gd name="T6" fmla="*/ 50 w 180"/>
                <a:gd name="T7" fmla="*/ 62 h 140"/>
                <a:gd name="T8" fmla="*/ 61 w 180"/>
                <a:gd name="T9" fmla="*/ 82 h 140"/>
                <a:gd name="T10" fmla="*/ 72 w 180"/>
                <a:gd name="T11" fmla="*/ 104 h 140"/>
                <a:gd name="T12" fmla="*/ 37 w 180"/>
                <a:gd name="T13" fmla="*/ 140 h 140"/>
                <a:gd name="T14" fmla="*/ 10 w 180"/>
                <a:gd name="T15" fmla="*/ 128 h 140"/>
                <a:gd name="T16" fmla="*/ 0 w 180"/>
                <a:gd name="T17" fmla="*/ 98 h 140"/>
                <a:gd name="T18" fmla="*/ 62 w 180"/>
                <a:gd name="T19" fmla="*/ 0 h 140"/>
                <a:gd name="T20" fmla="*/ 162 w 180"/>
                <a:gd name="T21" fmla="*/ 0 h 140"/>
                <a:gd name="T22" fmla="*/ 180 w 180"/>
                <a:gd name="T23" fmla="*/ 24 h 140"/>
                <a:gd name="T24" fmla="*/ 155 w 180"/>
                <a:gd name="T25" fmla="*/ 47 h 140"/>
                <a:gd name="T26" fmla="*/ 150 w 180"/>
                <a:gd name="T27" fmla="*/ 62 h 140"/>
                <a:gd name="T28" fmla="*/ 161 w 180"/>
                <a:gd name="T29" fmla="*/ 82 h 140"/>
                <a:gd name="T30" fmla="*/ 172 w 180"/>
                <a:gd name="T31" fmla="*/ 104 h 140"/>
                <a:gd name="T32" fmla="*/ 137 w 180"/>
                <a:gd name="T33" fmla="*/ 140 h 140"/>
                <a:gd name="T34" fmla="*/ 110 w 180"/>
                <a:gd name="T35" fmla="*/ 128 h 140"/>
                <a:gd name="T36" fmla="*/ 100 w 180"/>
                <a:gd name="T37" fmla="*/ 98 h 140"/>
                <a:gd name="T38" fmla="*/ 162 w 180"/>
                <a:gd name="T3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40">
                  <a:moveTo>
                    <a:pt x="62" y="0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66" y="34"/>
                    <a:pt x="58" y="42"/>
                    <a:pt x="55" y="47"/>
                  </a:cubicBezTo>
                  <a:cubicBezTo>
                    <a:pt x="52" y="52"/>
                    <a:pt x="50" y="57"/>
                    <a:pt x="50" y="62"/>
                  </a:cubicBezTo>
                  <a:cubicBezTo>
                    <a:pt x="50" y="68"/>
                    <a:pt x="54" y="75"/>
                    <a:pt x="61" y="82"/>
                  </a:cubicBezTo>
                  <a:cubicBezTo>
                    <a:pt x="68" y="89"/>
                    <a:pt x="72" y="96"/>
                    <a:pt x="72" y="104"/>
                  </a:cubicBezTo>
                  <a:cubicBezTo>
                    <a:pt x="72" y="128"/>
                    <a:pt x="60" y="140"/>
                    <a:pt x="37" y="140"/>
                  </a:cubicBezTo>
                  <a:cubicBezTo>
                    <a:pt x="25" y="140"/>
                    <a:pt x="16" y="136"/>
                    <a:pt x="10" y="128"/>
                  </a:cubicBezTo>
                  <a:cubicBezTo>
                    <a:pt x="3" y="121"/>
                    <a:pt x="0" y="111"/>
                    <a:pt x="0" y="98"/>
                  </a:cubicBezTo>
                  <a:cubicBezTo>
                    <a:pt x="0" y="58"/>
                    <a:pt x="20" y="25"/>
                    <a:pt x="62" y="0"/>
                  </a:cubicBezTo>
                  <a:close/>
                  <a:moveTo>
                    <a:pt x="162" y="0"/>
                  </a:moveTo>
                  <a:cubicBezTo>
                    <a:pt x="180" y="24"/>
                    <a:pt x="180" y="24"/>
                    <a:pt x="180" y="24"/>
                  </a:cubicBezTo>
                  <a:cubicBezTo>
                    <a:pt x="166" y="34"/>
                    <a:pt x="158" y="42"/>
                    <a:pt x="155" y="47"/>
                  </a:cubicBezTo>
                  <a:cubicBezTo>
                    <a:pt x="152" y="52"/>
                    <a:pt x="150" y="57"/>
                    <a:pt x="150" y="62"/>
                  </a:cubicBezTo>
                  <a:cubicBezTo>
                    <a:pt x="150" y="68"/>
                    <a:pt x="154" y="75"/>
                    <a:pt x="161" y="82"/>
                  </a:cubicBezTo>
                  <a:cubicBezTo>
                    <a:pt x="168" y="89"/>
                    <a:pt x="172" y="96"/>
                    <a:pt x="172" y="104"/>
                  </a:cubicBezTo>
                  <a:cubicBezTo>
                    <a:pt x="172" y="128"/>
                    <a:pt x="160" y="140"/>
                    <a:pt x="137" y="140"/>
                  </a:cubicBezTo>
                  <a:cubicBezTo>
                    <a:pt x="125" y="140"/>
                    <a:pt x="116" y="136"/>
                    <a:pt x="110" y="128"/>
                  </a:cubicBezTo>
                  <a:cubicBezTo>
                    <a:pt x="103" y="121"/>
                    <a:pt x="100" y="111"/>
                    <a:pt x="100" y="98"/>
                  </a:cubicBezTo>
                  <a:cubicBezTo>
                    <a:pt x="100" y="58"/>
                    <a:pt x="120" y="25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94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slide cover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2321858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1480267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F08B2C-3B35-B546-8C89-BE2CEA69E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3168306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79265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38721-9498-6E4F-95D6-3439AA8FE3D3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79929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044886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5009843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974801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837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4B048-79B4-1145-B855-16899B86591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9195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295549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491903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882574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375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47730-6357-A24C-8AF6-556FC578720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735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20676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20676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5605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5605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6561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6561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934785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52403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104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2E88F9-7627-2B40-A45B-FCB80349179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1345487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1345487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11188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11188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611188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345487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1345487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1345487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345487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3" name="Text Placeholder 31"/>
          <p:cNvSpPr>
            <a:spLocks noGrp="1"/>
          </p:cNvSpPr>
          <p:nvPr>
            <p:ph type="body" sz="quarter" idx="32"/>
          </p:nvPr>
        </p:nvSpPr>
        <p:spPr>
          <a:xfrm>
            <a:off x="5776255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31"/>
          <p:cNvSpPr>
            <a:spLocks noGrp="1"/>
          </p:cNvSpPr>
          <p:nvPr>
            <p:ph type="body" sz="quarter" idx="33" hasCustomPrompt="1"/>
          </p:nvPr>
        </p:nvSpPr>
        <p:spPr>
          <a:xfrm>
            <a:off x="5776255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5" name="Picture Placeholder 17"/>
          <p:cNvSpPr>
            <a:spLocks noGrp="1"/>
          </p:cNvSpPr>
          <p:nvPr>
            <p:ph type="pic" sz="quarter" idx="34"/>
          </p:nvPr>
        </p:nvSpPr>
        <p:spPr>
          <a:xfrm>
            <a:off x="5041956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6" name="Picture Placeholder 17"/>
          <p:cNvSpPr>
            <a:spLocks noGrp="1"/>
          </p:cNvSpPr>
          <p:nvPr>
            <p:ph type="pic" sz="quarter" idx="35"/>
          </p:nvPr>
        </p:nvSpPr>
        <p:spPr>
          <a:xfrm>
            <a:off x="5041956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5041956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8" name="Text Placeholder 31"/>
          <p:cNvSpPr>
            <a:spLocks noGrp="1"/>
          </p:cNvSpPr>
          <p:nvPr>
            <p:ph type="body" sz="quarter" idx="37"/>
          </p:nvPr>
        </p:nvSpPr>
        <p:spPr>
          <a:xfrm>
            <a:off x="5776255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776255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70" name="Text Placeholder 31"/>
          <p:cNvSpPr>
            <a:spLocks noGrp="1"/>
          </p:cNvSpPr>
          <p:nvPr>
            <p:ph type="body" sz="quarter" idx="39"/>
          </p:nvPr>
        </p:nvSpPr>
        <p:spPr>
          <a:xfrm>
            <a:off x="5776255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0" hasCustomPrompt="1"/>
          </p:nvPr>
        </p:nvSpPr>
        <p:spPr>
          <a:xfrm>
            <a:off x="5776255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3046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am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1DDAC1-3835-D74E-81E8-7E0C3B71E484}"/>
              </a:ext>
            </a:extLst>
          </p:cNvPr>
          <p:cNvSpPr/>
          <p:nvPr userDrawn="1"/>
        </p:nvSpPr>
        <p:spPr>
          <a:xfrm>
            <a:off x="0" y="0"/>
            <a:ext cx="9145588" cy="2879725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9F12C6-A81E-444C-B217-9BC4A3C99E3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1874838" y="4110038"/>
            <a:ext cx="5400675" cy="0"/>
            <a:chOff x="2591781" y="5551000"/>
            <a:chExt cx="6988947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BF250F-89BA-6C47-B8AD-389427CE79B9}"/>
                </a:ext>
              </a:extLst>
            </p:cNvPr>
            <p:cNvCxnSpPr/>
            <p:nvPr/>
          </p:nvCxnSpPr>
          <p:spPr>
            <a:xfrm>
              <a:off x="6947033" y="5551000"/>
              <a:ext cx="2633695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5A0DD-B87A-0A4D-AABD-235676C81263}"/>
                </a:ext>
              </a:extLst>
            </p:cNvPr>
            <p:cNvCxnSpPr/>
            <p:nvPr/>
          </p:nvCxnSpPr>
          <p:spPr>
            <a:xfrm>
              <a:off x="2591781" y="5551000"/>
              <a:ext cx="4355252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350576" y="2535896"/>
            <a:ext cx="2459888" cy="6646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lIns="180000" tIns="180000" rIns="180000" bIns="72000" anchor="ctr" anchorCtr="1">
            <a:sp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1875550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Start point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738105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End point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965948" y="3659114"/>
            <a:ext cx="381180" cy="332083"/>
          </a:xfrm>
          <a:prstGeom prst="downArrowCallout">
            <a:avLst/>
          </a:prstGeom>
          <a:ln w="25400">
            <a:solidFill>
              <a:schemeClr val="accent1"/>
            </a:solidFill>
          </a:ln>
        </p:spPr>
        <p:txBody>
          <a:bodyPr lIns="36000" tIns="54000" rIns="36000" bIns="54000" anchor="ctr" anchorCtr="1">
            <a:spAutoFit/>
          </a:bodyPr>
          <a:lstStyle>
            <a:lvl1pPr marL="0" indent="0" algn="ctr">
              <a:buNone/>
              <a:defRPr sz="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7428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DC714-A2DD-3140-A71F-512A4B3A8BC8}"/>
              </a:ext>
            </a:extLst>
          </p:cNvPr>
          <p:cNvCxnSpPr/>
          <p:nvPr userDrawn="1"/>
        </p:nvCxnSpPr>
        <p:spPr bwMode="auto">
          <a:xfrm>
            <a:off x="4575175" y="2305050"/>
            <a:ext cx="0" cy="28829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45403-63DD-F948-A4FB-67FE253E4D3D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49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Text Placeholder 31"/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1732493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Starting point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49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</p:spTree>
    <p:extLst>
      <p:ext uri="{BB962C8B-B14F-4D97-AF65-F5344CB8AC3E}">
        <p14:creationId xmlns:p14="http://schemas.microsoft.com/office/powerpoint/2010/main" val="307298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ollow-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DF51C-4DD3-9E44-AB44-D67924AC59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-96838"/>
            <a:ext cx="0" cy="524033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50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50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81B94DA6-34FD-1545-862D-5677C36AC1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198876" y="1128831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E7D161E8-803B-A342-BC40-DE08563D221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79876" y="1209831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7EBF9EFB-4390-A043-AFB6-F6D61B0D1F3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610091" y="1308573"/>
            <a:ext cx="299413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363DA44E-3BF1-BF4C-92B9-26FC7361D05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610091" y="954980"/>
            <a:ext cx="2994139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CD48E54B-DE4E-7B43-B59B-57616C4DABF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559EDC6D-5532-474E-85C3-540AD17B5D0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21778" y="54001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804723E-0EB4-E948-B339-F1377293C9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FA32A087-CECE-5E4C-8346-960D03B465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5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FDB410-7F7F-534F-9315-C6F380803B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58738"/>
            <a:ext cx="0" cy="3367087"/>
          </a:xfrm>
          <a:prstGeom prst="line">
            <a:avLst/>
          </a:prstGeom>
          <a:ln w="25400" cap="sq">
            <a:solidFill>
              <a:schemeClr val="bg1">
                <a:lumMod val="7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1835074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2025229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1671636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1916074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D25494BE-9ACA-6640-B72E-AFED1F82DE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3546426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Finishing point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4EEF738D-AB69-F844-8B8F-B758653E94F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123882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9465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-762000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B8D32-C888-0148-B413-84536F86AEF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883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667FA843-5DF5-8B46-B1F4-D0AC1BFF30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1D2FFE7-72BC-8D46-A715-C5C43B050BC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46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4992688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83C507-CC94-7A40-8033-5976DCEC2A74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519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52554" y="2434302"/>
            <a:ext cx="3559016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52554" y="2080709"/>
            <a:ext cx="3559016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13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BE0EA-1C29-9345-894B-5CCC1DF6B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24"/>
            <a:ext cx="3557400" cy="293721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www.oxfam.or.kr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65235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4A7C9F-1659-9D43-8ECC-BA1C716F4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0" y="3168304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0190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/Phone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-mockup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43529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6D400-1FD8-5B44-9BAA-204008DF967E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C9E348-83D1-B842-84ED-7DEDB3BEF1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45186" flipH="1">
            <a:off x="2218049" y="2004897"/>
            <a:ext cx="1199387" cy="1992635"/>
          </a:xfrm>
          <a:custGeom>
            <a:avLst/>
            <a:gdLst>
              <a:gd name="connsiteX0" fmla="*/ 0 w 914400"/>
              <a:gd name="connsiteY0" fmla="*/ 0 h 1481021"/>
              <a:gd name="connsiteX1" fmla="*/ 914400 w 914400"/>
              <a:gd name="connsiteY1" fmla="*/ 0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14400"/>
              <a:gd name="connsiteY0" fmla="*/ 0 h 1481021"/>
              <a:gd name="connsiteX1" fmla="*/ 686469 w 914400"/>
              <a:gd name="connsiteY1" fmla="*/ 91167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0 w 981793"/>
              <a:gd name="connsiteY3" fmla="*/ 1481021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709229 w 981793"/>
              <a:gd name="connsiteY1" fmla="*/ 76365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90908"/>
              <a:gd name="connsiteY0" fmla="*/ 0 h 1631803"/>
              <a:gd name="connsiteX1" fmla="*/ 709229 w 990908"/>
              <a:gd name="connsiteY1" fmla="*/ 7636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710381 w 990908"/>
              <a:gd name="connsiteY1" fmla="*/ 6332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687073 w 990908"/>
              <a:gd name="connsiteY1" fmla="*/ 82137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88945"/>
              <a:gd name="connsiteY0" fmla="*/ 0 h 1627764"/>
              <a:gd name="connsiteX1" fmla="*/ 685110 w 988945"/>
              <a:gd name="connsiteY1" fmla="*/ 78098 h 1627764"/>
              <a:gd name="connsiteX2" fmla="*/ 988945 w 988945"/>
              <a:gd name="connsiteY2" fmla="*/ 1627764 h 1627764"/>
              <a:gd name="connsiteX3" fmla="*/ 257469 w 988945"/>
              <a:gd name="connsiteY3" fmla="*/ 1620504 h 1627764"/>
              <a:gd name="connsiteX4" fmla="*/ 0 w 988945"/>
              <a:gd name="connsiteY4" fmla="*/ 0 h 1627764"/>
              <a:gd name="connsiteX0" fmla="*/ 0 w 985944"/>
              <a:gd name="connsiteY0" fmla="*/ 0 h 1626725"/>
              <a:gd name="connsiteX1" fmla="*/ 685110 w 985944"/>
              <a:gd name="connsiteY1" fmla="*/ 78098 h 1626725"/>
              <a:gd name="connsiteX2" fmla="*/ 985944 w 985944"/>
              <a:gd name="connsiteY2" fmla="*/ 1626725 h 1626725"/>
              <a:gd name="connsiteX3" fmla="*/ 257469 w 985944"/>
              <a:gd name="connsiteY3" fmla="*/ 1620504 h 1626725"/>
              <a:gd name="connsiteX4" fmla="*/ 0 w 985944"/>
              <a:gd name="connsiteY4" fmla="*/ 0 h 1626725"/>
              <a:gd name="connsiteX0" fmla="*/ 0 w 973018"/>
              <a:gd name="connsiteY0" fmla="*/ 0 h 1620504"/>
              <a:gd name="connsiteX1" fmla="*/ 685110 w 973018"/>
              <a:gd name="connsiteY1" fmla="*/ 78098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3018"/>
              <a:gd name="connsiteY0" fmla="*/ 0 h 1620504"/>
              <a:gd name="connsiteX1" fmla="*/ 707265 w 973018"/>
              <a:gd name="connsiteY1" fmla="*/ 72325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8905"/>
              <a:gd name="connsiteY0" fmla="*/ 0 h 1627649"/>
              <a:gd name="connsiteX1" fmla="*/ 707265 w 978905"/>
              <a:gd name="connsiteY1" fmla="*/ 72325 h 1627649"/>
              <a:gd name="connsiteX2" fmla="*/ 978905 w 978905"/>
              <a:gd name="connsiteY2" fmla="*/ 1627649 h 1627649"/>
              <a:gd name="connsiteX3" fmla="*/ 257469 w 978905"/>
              <a:gd name="connsiteY3" fmla="*/ 1620504 h 1627649"/>
              <a:gd name="connsiteX4" fmla="*/ 0 w 978905"/>
              <a:gd name="connsiteY4" fmla="*/ 0 h 16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905" h="1627649">
                <a:moveTo>
                  <a:pt x="0" y="0"/>
                </a:moveTo>
                <a:lnTo>
                  <a:pt x="707265" y="72325"/>
                </a:lnTo>
                <a:lnTo>
                  <a:pt x="978905" y="1627649"/>
                </a:lnTo>
                <a:lnTo>
                  <a:pt x="257469" y="16205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bIns="457148" rtlCol="0" anchor="b">
            <a:normAutofit/>
          </a:bodyPr>
          <a:lstStyle>
            <a:lvl1pPr algn="ctr">
              <a:buNone/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156177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ss_Title+Content_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70B9B-2D9D-BF44-B28D-9C4B997F463F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 descr="image4.png"/>
          <p:cNvSpPr>
            <a:spLocks/>
          </p:cNvSpPr>
          <p:nvPr userDrawn="1"/>
        </p:nvSpPr>
        <p:spPr bwMode="auto">
          <a:xfrm>
            <a:off x="531813" y="898525"/>
            <a:ext cx="1819275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5" descr="image4.png"/>
          <p:cNvSpPr>
            <a:spLocks/>
          </p:cNvSpPr>
          <p:nvPr userDrawn="1"/>
        </p:nvSpPr>
        <p:spPr bwMode="auto">
          <a:xfrm>
            <a:off x="6858000" y="898525"/>
            <a:ext cx="1820863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20848" y="2434302"/>
            <a:ext cx="3559016" cy="366488"/>
          </a:xfrm>
        </p:spPr>
        <p:txBody>
          <a:bodyPr lIns="14400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820848" y="2080709"/>
            <a:ext cx="3559016" cy="288000"/>
          </a:xfrm>
        </p:spPr>
        <p:txBody>
          <a:bodyPr wrap="none" lIns="144000" tIns="36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F2AE782-858A-9247-9890-824572FBDB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6179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2C7722F-507D-4B41-9968-A1D3DC15E0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3934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826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89D4A8-D1ED-E948-8176-E7E9E52EC6B0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3">
            <a:extLst>
              <a:ext uri="{FF2B5EF4-FFF2-40B4-BE49-F238E27FC236}">
                <a16:creationId xmlns:a16="http://schemas.microsoft.com/office/drawing/2014/main" id="{F06482CA-C7C4-ED47-8370-EBB1DCB6A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Chart slide title</a:t>
            </a:r>
            <a:endParaRPr lang="en-US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DF5138AD-FDED-634D-9E4D-C2695FCC4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04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36000" y="-36000"/>
            <a:ext cx="9216000" cy="5220000"/>
          </a:xfrm>
        </p:spPr>
        <p:txBody>
          <a:bodyPr rtlCol="0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GB" noProof="0" dirty="0"/>
              <a:t>Click icon to add picture then type caption</a:t>
            </a:r>
            <a:endParaRPr lang="en-US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7376755-6506-3A47-A30C-B168C41E1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4785825"/>
            <a:ext cx="7541952" cy="359713"/>
          </a:xfrm>
        </p:spPr>
        <p:txBody>
          <a:bodyPr wrap="none" lIns="0" tIns="0" rIns="14400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baseline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Caption to image and credit to </a:t>
            </a:r>
            <a:r>
              <a:rPr lang="en-GB" dirty="0" err="1"/>
              <a:t>photogragher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3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34B4136-C7A6-504A-A80F-083D41DED7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7" y="4824000"/>
            <a:ext cx="7707968" cy="233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Supplying clean water in a displaced peoples camp, Nigeria.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133170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E699663-D3C6-5646-BB97-AF52A714EB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Supporting displaced families with water and sanitation in Iraq.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286383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7BCE064A-441C-754C-8387-D13ECA5F07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Distributing food parcels to Rohingya refugees in Bangladesh.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90503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9D22DAA8-9F4A-494D-9AFA-E50E6B5A3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5372100" cy="232165"/>
          </a:xfrm>
          <a:prstGeom prst="rect">
            <a:avLst/>
          </a:prstGeom>
          <a:noFill/>
          <a:ln w="3175">
            <a:noFill/>
          </a:ln>
          <a:effectLst/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Rebuilding the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Saadiya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 water system in Iraq after ISIS left.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3892611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F0078BEE-D78A-9C4A-8605-07EBEFF26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133077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The supply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centre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 in Bicester ready to respond  with equipment to get clean water back up and running Image: Phil Kirk/Oxfam</a:t>
            </a:r>
          </a:p>
        </p:txBody>
      </p:sp>
    </p:spTree>
    <p:extLst>
      <p:ext uri="{BB962C8B-B14F-4D97-AF65-F5344CB8AC3E}">
        <p14:creationId xmlns:p14="http://schemas.microsoft.com/office/powerpoint/2010/main" val="2282024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A18274C-693E-1044-B923-B6017422D1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379261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Employing local people to help rebuild their communities after the Nepal earthquake. Image: Kieran Doherty/Oxfam</a:t>
            </a:r>
          </a:p>
        </p:txBody>
      </p:sp>
    </p:spTree>
    <p:extLst>
      <p:ext uri="{BB962C8B-B14F-4D97-AF65-F5344CB8AC3E}">
        <p14:creationId xmlns:p14="http://schemas.microsoft.com/office/powerpoint/2010/main" val="9013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165475"/>
            <a:ext cx="379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6"/>
          <p:cNvGrpSpPr>
            <a:grpSpLocks noChangeAspect="1"/>
          </p:cNvGrpSpPr>
          <p:nvPr userDrawn="1"/>
        </p:nvGrpSpPr>
        <p:grpSpPr bwMode="auto">
          <a:xfrm>
            <a:off x="5575721" y="3219978"/>
            <a:ext cx="3233738" cy="1555750"/>
            <a:chOff x="97" y="2121"/>
            <a:chExt cx="914" cy="440"/>
          </a:xfrm>
        </p:grpSpPr>
        <p:sp>
          <p:nvSpPr>
            <p:cNvPr id="6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536D5DA6-B8BB-E94B-902B-4AC26918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4"/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59D564EA-0991-DC43-AD69-D70D3A83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19" name="Freeform 77"/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8"/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9"/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80">
              <a:extLst>
                <a:ext uri="{FF2B5EF4-FFF2-40B4-BE49-F238E27FC236}">
                  <a16:creationId xmlns:a16="http://schemas.microsoft.com/office/drawing/2014/main" id="{9B0AAAE2-AF6D-AB48-ADD4-B29D017CB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2"/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3"/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4"/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7"/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1"/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3"/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6">
            <a:extLst>
              <a:ext uri="{FF2B5EF4-FFF2-40B4-BE49-F238E27FC236}">
                <a16:creationId xmlns:a16="http://schemas.microsoft.com/office/drawing/2014/main" id="{1B03251F-F3A2-9542-B8B8-602D605EC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60A534"/>
                </a:solidFill>
                <a:latin typeface="Arial" charset="0"/>
                <a:cs typeface="Arial" charset="0"/>
              </a:rPr>
              <a:t>www.oxfam.or.kr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15569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3D6AD35-3C32-E944-9DDA-ECD964271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180" y="3188623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64559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2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pic>
        <p:nvPicPr>
          <p:cNvPr id="73" name="Content Placeholder 3">
            <a:extLst>
              <a:ext uri="{FF2B5EF4-FFF2-40B4-BE49-F238E27FC236}">
                <a16:creationId xmlns:a16="http://schemas.microsoft.com/office/drawing/2014/main" id="{C6A0F5D3-1F89-4377-829C-A9E9C701F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3901150"/>
            <a:ext cx="1976437" cy="95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0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38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Green BG">
    <p:bg>
      <p:bgPr>
        <a:solidFill>
          <a:srgbClr val="61A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4BEBA-0267-6D48-9FE2-EF3E33C9CBF8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01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8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5042914" cy="7063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12763"/>
            <a:ext cx="1757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1650" y="1698625"/>
            <a:ext cx="8087714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70" r:id="rId5"/>
    <p:sldLayoutId id="2147484971" r:id="rId6"/>
    <p:sldLayoutId id="2147484968" r:id="rId7"/>
    <p:sldLayoutId id="2147484969" r:id="rId8"/>
    <p:sldLayoutId id="2147484972" r:id="rId9"/>
    <p:sldLayoutId id="2147485005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78" r:id="rId16"/>
    <p:sldLayoutId id="2147484979" r:id="rId17"/>
    <p:sldLayoutId id="2147484980" r:id="rId18"/>
    <p:sldLayoutId id="2147484982" r:id="rId19"/>
    <p:sldLayoutId id="2147484990" r:id="rId20"/>
    <p:sldLayoutId id="2147484991" r:id="rId21"/>
    <p:sldLayoutId id="2147484992" r:id="rId22"/>
    <p:sldLayoutId id="2147484993" r:id="rId23"/>
    <p:sldLayoutId id="2147484981" r:id="rId24"/>
    <p:sldLayoutId id="2147484996" r:id="rId25"/>
    <p:sldLayoutId id="2147484997" r:id="rId26"/>
    <p:sldLayoutId id="2147484998" r:id="rId27"/>
    <p:sldLayoutId id="2147484999" r:id="rId28"/>
    <p:sldLayoutId id="2147485000" r:id="rId29"/>
    <p:sldLayoutId id="2147485001" r:id="rId30"/>
    <p:sldLayoutId id="2147485002" r:id="rId31"/>
    <p:sldLayoutId id="2147485003" r:id="rId32"/>
    <p:sldLayoutId id="2147484983" r:id="rId33"/>
    <p:sldLayoutId id="2147484984" r:id="rId34"/>
    <p:sldLayoutId id="2147484985" r:id="rId35"/>
    <p:sldLayoutId id="2147484986" r:id="rId36"/>
    <p:sldLayoutId id="2147484987" r:id="rId37"/>
    <p:sldLayoutId id="2147484988" r:id="rId38"/>
    <p:sldLayoutId id="2147484989" r:id="rId39"/>
    <p:sldLayoutId id="2147485004" r:id="rId40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15900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ndale Mono" charset="0"/>
        <a:buChar char="●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49263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Black" charset="0"/>
        <a:buChar char="−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111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Lucida Grande" charset="0"/>
        <a:buChar char="◼"/>
        <a:defRPr sz="1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55650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 userDrawn="1">
          <p15:clr>
            <a:srgbClr val="F26B43"/>
          </p15:clr>
        </p15:guide>
        <p15:guide id="2" pos="5375" userDrawn="1">
          <p15:clr>
            <a:srgbClr val="F26B43"/>
          </p15:clr>
        </p15:guide>
        <p15:guide id="3" orient="horz" pos="3026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32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1575" userDrawn="1">
          <p15:clr>
            <a:srgbClr val="F26B43"/>
          </p15:clr>
        </p15:guide>
        <p15:guide id="8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1EpDsgmup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_Wd-F8S3t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www.youtube.com/watch?v=jlPNJo-ap34" TargetMode="External"/><Relationship Id="rId7" Type="http://schemas.openxmlformats.org/officeDocument/2006/relationships/hyperlink" Target="https://www.youtube.com/watch?v=_RMJn2fv83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5" Type="http://schemas.openxmlformats.org/officeDocument/2006/relationships/hyperlink" Target="https://www.youtube.com/watch?v=mAxCouXDaPU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s://www.youtube.com/watch?v=hqG5kUtGN1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3VjLeEywo?t=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798A-00C5-C94F-81A5-894AFBC04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1815034"/>
            <a:ext cx="7960994" cy="430887"/>
          </a:xfrm>
        </p:spPr>
        <p:txBody>
          <a:bodyPr/>
          <a:lstStyle/>
          <a:p>
            <a:r>
              <a:rPr lang="en-US" sz="28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9-14</a:t>
            </a:r>
            <a:r>
              <a:rPr lang="ko-KR" altLang="en-US" sz="28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세 학생들을 위한 교육 자료</a:t>
            </a:r>
            <a:endParaRPr lang="en-US" sz="28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7A367-B4E3-DE4C-BA6C-2F4BC7A6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49" y="999276"/>
            <a:ext cx="8065235" cy="710552"/>
          </a:xfrm>
        </p:spPr>
        <p:txBody>
          <a:bodyPr/>
          <a:lstStyle/>
          <a:p>
            <a:r>
              <a:rPr lang="ko-KR" altLang="en-US" sz="32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전 세계의 코로나</a:t>
            </a:r>
            <a:r>
              <a:rPr lang="en-US" altLang="ko-KR" sz="32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19 </a:t>
            </a:r>
            <a:r>
              <a:rPr lang="ko-KR" altLang="en-US" sz="32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대응과 조치</a:t>
            </a:r>
            <a:endParaRPr lang="en-US" sz="32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303734"/>
            <a:ext cx="32146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CCDE7-FFCE-87D9-8F13-117D0C536A36}"/>
              </a:ext>
            </a:extLst>
          </p:cNvPr>
          <p:cNvSpPr txBox="1"/>
          <p:nvPr/>
        </p:nvSpPr>
        <p:spPr>
          <a:xfrm>
            <a:off x="481508" y="4603098"/>
            <a:ext cx="36757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*</a:t>
            </a:r>
            <a:r>
              <a:rPr lang="ko-KR" altLang="en-US" sz="12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해당 자료는 교육 목적으로만 사용 가능합니다</a:t>
            </a:r>
            <a:r>
              <a:rPr lang="en-US" altLang="ko-KR" sz="12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n-GB" sz="12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Staff monitoring passengers' body temperature in Wuhan railway station during the Wuhan coronavirus outbreak.jpg">
            <a:extLst>
              <a:ext uri="{FF2B5EF4-FFF2-40B4-BE49-F238E27FC236}">
                <a16:creationId xmlns:a16="http://schemas.microsoft.com/office/drawing/2014/main" id="{561A1066-E62D-468A-9BD5-84D94BCF0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36" b="19508"/>
          <a:stretch/>
        </p:blipFill>
        <p:spPr bwMode="auto">
          <a:xfrm>
            <a:off x="23069" y="0"/>
            <a:ext cx="914369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6EBF207E-5155-48A5-AED6-26BA9B072F55}"/>
              </a:ext>
            </a:extLst>
          </p:cNvPr>
          <p:cNvSpPr txBox="1">
            <a:spLocks/>
          </p:cNvSpPr>
          <p:nvPr/>
        </p:nvSpPr>
        <p:spPr>
          <a:xfrm>
            <a:off x="23069" y="4279298"/>
            <a:ext cx="9143690" cy="813402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확산을 막기</a:t>
            </a:r>
            <a:endParaRPr lang="en-US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723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02C9D4B-FDC6-4732-9312-BB61E9814D86}"/>
              </a:ext>
            </a:extLst>
          </p:cNvPr>
          <p:cNvSpPr txBox="1">
            <a:spLocks/>
          </p:cNvSpPr>
          <p:nvPr/>
        </p:nvSpPr>
        <p:spPr>
          <a:xfrm>
            <a:off x="0" y="4306862"/>
            <a:ext cx="9143999" cy="742042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타인을 돕기</a:t>
            </a:r>
            <a:endParaRPr lang="en-US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0EE5A-703F-46F8-8DB7-DB06E47E69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1" b="20613"/>
          <a:stretch/>
        </p:blipFill>
        <p:spPr>
          <a:xfrm>
            <a:off x="0" y="0"/>
            <a:ext cx="9141714" cy="4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2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D1BC114-0118-4147-9321-A7A8CFD0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099483"/>
            <a:ext cx="7989887" cy="2753025"/>
          </a:xfrm>
        </p:spPr>
        <p:txBody>
          <a:bodyPr/>
          <a:lstStyle/>
          <a:p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전 세계의 서로 다른 지역사회에서는</a:t>
            </a:r>
            <a:br>
              <a:rPr lang="en-US" altLang="ko-KR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코로나</a:t>
            </a:r>
            <a:r>
              <a:rPr lang="en-US" altLang="ko-KR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19</a:t>
            </a:r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</a:t>
            </a:r>
            <a:r>
              <a:rPr lang="en-US" altLang="ko-KR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어떻게 대응해 왔을까요</a:t>
            </a:r>
            <a:r>
              <a:rPr lang="en-US" altLang="ko-KR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US" sz="40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341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BB92D-E9D7-4600-BFA1-8E8C05C0B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2" b="12947"/>
          <a:stretch/>
        </p:blipFill>
        <p:spPr>
          <a:xfrm>
            <a:off x="0" y="0"/>
            <a:ext cx="9144000" cy="432435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22A60FC0-A03E-4CE6-BE09-ECBFB6EF4580}"/>
              </a:ext>
            </a:extLst>
          </p:cNvPr>
          <p:cNvSpPr txBox="1">
            <a:spLocks/>
          </p:cNvSpPr>
          <p:nvPr/>
        </p:nvSpPr>
        <p:spPr>
          <a:xfrm>
            <a:off x="0" y="4400550"/>
            <a:ext cx="9144000" cy="819150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손 위생 지키기</a:t>
            </a:r>
            <a:endParaRPr lang="en-US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515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B817A1-CC21-4DC9-BF0C-CA8EABE53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654" r="18959" b="1177"/>
          <a:stretch/>
        </p:blipFill>
        <p:spPr>
          <a:xfrm>
            <a:off x="0" y="0"/>
            <a:ext cx="5110738" cy="5143500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2529E988-95D4-4F39-8DDF-1613F2470627}"/>
              </a:ext>
            </a:extLst>
          </p:cNvPr>
          <p:cNvSpPr txBox="1">
            <a:spLocks/>
          </p:cNvSpPr>
          <p:nvPr/>
        </p:nvSpPr>
        <p:spPr>
          <a:xfrm>
            <a:off x="5317490" y="1803401"/>
            <a:ext cx="3502660" cy="1244600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손을</a:t>
            </a:r>
            <a:endParaRPr lang="en-US" altLang="ko-KR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씻을 수 있는</a:t>
            </a:r>
            <a:endParaRPr lang="en-US" altLang="ko-KR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공간</a:t>
            </a:r>
            <a:endParaRPr lang="en-US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144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A4D30D6-6903-4303-9365-E4947CF728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56700" cy="51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3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35ADB81-4DE2-40A9-932E-84E22334F1FF}"/>
              </a:ext>
            </a:extLst>
          </p:cNvPr>
          <p:cNvSpPr txBox="1">
            <a:spLocks/>
          </p:cNvSpPr>
          <p:nvPr/>
        </p:nvSpPr>
        <p:spPr>
          <a:xfrm>
            <a:off x="0" y="4361678"/>
            <a:ext cx="9141714" cy="780861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집에서 공부하기</a:t>
            </a:r>
            <a:endParaRPr lang="en-US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D6537-7717-4B8B-BF63-88AAB4DB1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35939"/>
          <a:stretch/>
        </p:blipFill>
        <p:spPr>
          <a:xfrm>
            <a:off x="0" y="0"/>
            <a:ext cx="9141714" cy="43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5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88CE8E92-0FD3-4ACE-8B36-1F3F1F5B0D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100" y="342582"/>
            <a:ext cx="7035800" cy="395763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D28D17A-CAAB-4382-802C-7DD0DDF66EBF}"/>
              </a:ext>
            </a:extLst>
          </p:cNvPr>
          <p:cNvSpPr txBox="1">
            <a:spLocks/>
          </p:cNvSpPr>
          <p:nvPr/>
        </p:nvSpPr>
        <p:spPr>
          <a:xfrm>
            <a:off x="0" y="4351020"/>
            <a:ext cx="9144000" cy="716280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인식을 개선하기</a:t>
            </a:r>
            <a:endParaRPr lang="en-US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016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8B11FE9E-FA97-4515-B9D9-F6994B72C1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540" y="264559"/>
            <a:ext cx="3239999" cy="1859547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62541B79-3496-457A-B55F-203C5566D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85"/>
          <a:stretch/>
        </p:blipFill>
        <p:spPr>
          <a:xfrm>
            <a:off x="866621" y="2412251"/>
            <a:ext cx="3239999" cy="1980000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13A56FBC-162D-4DF6-8E25-7FC2845E8D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130" y="2431301"/>
            <a:ext cx="3240000" cy="198000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03B2520A-5FDE-49D2-AC52-7B592E1106EF}"/>
              </a:ext>
            </a:extLst>
          </p:cNvPr>
          <p:cNvSpPr txBox="1">
            <a:spLocks/>
          </p:cNvSpPr>
          <p:nvPr/>
        </p:nvSpPr>
        <p:spPr>
          <a:xfrm>
            <a:off x="0" y="4428394"/>
            <a:ext cx="9143999" cy="706311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지역 커뮤니티와 함께하기</a:t>
            </a:r>
            <a:endParaRPr lang="en-US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FF9DB85D-C0B0-489B-AC80-C7809721FA0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7"/>
          <a:stretch/>
        </p:blipFill>
        <p:spPr>
          <a:xfrm>
            <a:off x="4664529" y="293097"/>
            <a:ext cx="3240000" cy="19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9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simple homemade paper dove">
            <a:extLst>
              <a:ext uri="{FF2B5EF4-FFF2-40B4-BE49-F238E27FC236}">
                <a16:creationId xmlns:a16="http://schemas.microsoft.com/office/drawing/2014/main" id="{7E632D93-91A7-4955-ABB0-FBED2D715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8" b="26115"/>
          <a:stretch/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6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4"/>
          <p:cNvSpPr>
            <a:spLocks noGrp="1"/>
          </p:cNvSpPr>
          <p:nvPr>
            <p:ph type="title"/>
          </p:nvPr>
        </p:nvSpPr>
        <p:spPr>
          <a:xfrm>
            <a:off x="930434" y="1840461"/>
            <a:ext cx="7283132" cy="1521919"/>
          </a:xfrm>
        </p:spPr>
        <p:txBody>
          <a:bodyPr/>
          <a:lstStyle/>
          <a:p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우리는 코로나</a:t>
            </a:r>
            <a:r>
              <a:rPr lang="en-US" altLang="ko-KR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19</a:t>
            </a:r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 대해</a:t>
            </a:r>
            <a:br>
              <a:rPr lang="en-US" altLang="ko-KR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무엇을 알고 있나요</a:t>
            </a:r>
            <a:r>
              <a:rPr lang="en-US" altLang="ko-KR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US" sz="40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089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earing&#10;&#10;Description automatically generated">
            <a:extLst>
              <a:ext uri="{FF2B5EF4-FFF2-40B4-BE49-F238E27FC236}">
                <a16:creationId xmlns:a16="http://schemas.microsoft.com/office/drawing/2014/main" id="{A92ADA95-165A-23A0-6A3C-B0055907B1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D1BC114-0118-4147-9321-A7A8CFD0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840461"/>
            <a:ext cx="7989887" cy="906366"/>
          </a:xfrm>
        </p:spPr>
        <p:txBody>
          <a:bodyPr/>
          <a:lstStyle/>
          <a:p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나의 대응을 돌아보기</a:t>
            </a:r>
            <a:endParaRPr lang="en-US" sz="40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8664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C6FE41C-3E8C-4099-A89E-ABF0BBA8B668}"/>
              </a:ext>
            </a:extLst>
          </p:cNvPr>
          <p:cNvSpPr/>
          <p:nvPr/>
        </p:nvSpPr>
        <p:spPr>
          <a:xfrm>
            <a:off x="2913063" y="1961356"/>
            <a:ext cx="3317874" cy="122078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나</a:t>
            </a:r>
            <a:r>
              <a:rPr lang="en-US" altLang="ko-KR" sz="2400" b="1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2400" b="1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나의 가족 그리고 친구들</a:t>
            </a:r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769905-9041-4BFA-908E-75BE5F22B9EB}"/>
              </a:ext>
            </a:extLst>
          </p:cNvPr>
          <p:cNvSpPr/>
          <p:nvPr/>
        </p:nvSpPr>
        <p:spPr>
          <a:xfrm>
            <a:off x="2036763" y="1095866"/>
            <a:ext cx="5070475" cy="295176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나의 사회</a:t>
            </a:r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1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FB1B5F-10BF-4A72-8F34-7501D95F7C09}"/>
              </a:ext>
            </a:extLst>
          </p:cNvPr>
          <p:cNvSpPr/>
          <p:nvPr/>
        </p:nvSpPr>
        <p:spPr>
          <a:xfrm>
            <a:off x="650875" y="225425"/>
            <a:ext cx="7842250" cy="46926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우리의 세상</a:t>
            </a:r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1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endParaRPr lang="en-GB" sz="2400" b="1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372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77C0B-34CD-4880-9C7E-6C7AB0D4B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10233" r="19111" b="33920"/>
          <a:stretch/>
        </p:blipFill>
        <p:spPr>
          <a:xfrm>
            <a:off x="0" y="-71121"/>
            <a:ext cx="9144000" cy="52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vel Coronavirus SARS-CoV-2.jpg">
            <a:extLst>
              <a:ext uri="{FF2B5EF4-FFF2-40B4-BE49-F238E27FC236}">
                <a16:creationId xmlns:a16="http://schemas.microsoft.com/office/drawing/2014/main" id="{A5EE34A3-7AA9-4378-A8FA-A80810DE1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187" y="1313392"/>
            <a:ext cx="3519673" cy="251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4"/>
          <p:cNvSpPr txBox="1">
            <a:spLocks/>
          </p:cNvSpPr>
          <p:nvPr/>
        </p:nvSpPr>
        <p:spPr>
          <a:xfrm>
            <a:off x="611187" y="224998"/>
            <a:ext cx="7989887" cy="706311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코로나</a:t>
            </a:r>
            <a:r>
              <a:rPr lang="en-US" altLang="ko-KR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19</a:t>
            </a:r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란 무엇일까요</a:t>
            </a:r>
            <a:r>
              <a:rPr lang="en-US" altLang="ko-KR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US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ED3C44C-B6DF-46EB-90FD-4991BFD4B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122" y="1190389"/>
            <a:ext cx="4256691" cy="30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코로나 바이러스는 감기에서부터 중증급성호흡기증후군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(SARS)</a:t>
            </a: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과 같은 더 심각한 질병에 이르기까지 다양한 질병을 일으키는 것으로 알려진 바이러스 종류 중 하나입니다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pPr marL="285750" lvl="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현재 겪고 있는 </a:t>
            </a:r>
            <a:r>
              <a:rPr lang="ko-KR" altLang="en-US" spc="-1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팬데믹은</a:t>
            </a: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지금까지 우리가 경험해 보지 못한 신종 코로나바이러스에 의해 발생했습니다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pPr marL="285750" lvl="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 바이러스로 인한 질병은 줄여서 코로나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19, </a:t>
            </a: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혹은 영어로 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COVID-19</a:t>
            </a: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라고 합니다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n-GB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567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0B3BEA8-6946-4D6F-8A74-86077BE28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8" t="18889" r="35423" b="37740"/>
          <a:stretch/>
        </p:blipFill>
        <p:spPr>
          <a:xfrm>
            <a:off x="0" y="495"/>
            <a:ext cx="9144000" cy="51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7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70A5C0-047C-443A-BE41-79F80E25961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t="9197" r="397" b="6739"/>
          <a:stretch/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F913CEA0-E8C5-4713-B568-8A64F48B2DCE}"/>
              </a:ext>
            </a:extLst>
          </p:cNvPr>
          <p:cNvSpPr txBox="1">
            <a:spLocks/>
          </p:cNvSpPr>
          <p:nvPr/>
        </p:nvSpPr>
        <p:spPr>
          <a:xfrm>
            <a:off x="4352925" y="1425575"/>
            <a:ext cx="4600575" cy="2479675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3200" spc="-100" dirty="0">
                <a:solidFill>
                  <a:schemeClr val="bg1"/>
                </a:solidFill>
                <a:highlight>
                  <a:srgbClr val="000000"/>
                </a:highlight>
                <a:latin typeface="Malgun Gothic" panose="020B0503020000020004" pitchFamily="34" charset="-127"/>
                <a:ea typeface="Malgun Gothic" panose="020B0503020000020004" pitchFamily="34" charset="-127"/>
              </a:rPr>
              <a:t>많은 가난한 사람들에게</a:t>
            </a:r>
            <a:endParaRPr lang="en-US" altLang="ko-KR" sz="3200" spc="-100" dirty="0">
              <a:solidFill>
                <a:schemeClr val="bg1"/>
              </a:solidFill>
              <a:highlight>
                <a:srgbClr val="000000"/>
              </a:highlight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spc="-100" dirty="0">
                <a:solidFill>
                  <a:schemeClr val="bg1"/>
                </a:solidFill>
                <a:highlight>
                  <a:srgbClr val="000000"/>
                </a:highlight>
                <a:latin typeface="Malgun Gothic" panose="020B0503020000020004" pitchFamily="34" charset="-127"/>
                <a:ea typeface="Malgun Gothic" panose="020B0503020000020004" pitchFamily="34" charset="-127"/>
              </a:rPr>
              <a:t>현재의 상황은</a:t>
            </a:r>
            <a:endParaRPr lang="en-US" altLang="ko-KR" sz="3200" spc="-100" dirty="0">
              <a:solidFill>
                <a:schemeClr val="bg1"/>
              </a:solidFill>
              <a:highlight>
                <a:srgbClr val="000000"/>
              </a:highlight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spc="-100" dirty="0">
                <a:solidFill>
                  <a:schemeClr val="bg1"/>
                </a:solidFill>
                <a:highlight>
                  <a:srgbClr val="61A534"/>
                </a:highlight>
                <a:latin typeface="Malgun Gothic" panose="020B0503020000020004" pitchFamily="34" charset="-127"/>
                <a:ea typeface="Malgun Gothic" panose="020B0503020000020004" pitchFamily="34" charset="-127"/>
              </a:rPr>
              <a:t>위기 속의</a:t>
            </a:r>
            <a:r>
              <a:rPr lang="en-US" altLang="ko-KR" sz="3200" spc="-100" dirty="0">
                <a:solidFill>
                  <a:schemeClr val="bg1"/>
                </a:solidFill>
                <a:highlight>
                  <a:srgbClr val="61A534"/>
                </a:highlight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3200" spc="-100" dirty="0">
                <a:solidFill>
                  <a:schemeClr val="bg1"/>
                </a:solidFill>
                <a:highlight>
                  <a:srgbClr val="61A534"/>
                </a:highlight>
                <a:latin typeface="Malgun Gothic" panose="020B0503020000020004" pitchFamily="34" charset="-127"/>
                <a:ea typeface="Malgun Gothic" panose="020B0503020000020004" pitchFamily="34" charset="-127"/>
              </a:rPr>
              <a:t>또 다른 위기</a:t>
            </a:r>
            <a:endParaRPr lang="en-US" altLang="ko-KR" sz="3200" spc="-100" dirty="0">
              <a:solidFill>
                <a:schemeClr val="bg1"/>
              </a:solidFill>
              <a:highlight>
                <a:srgbClr val="61A534"/>
              </a:highlight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spc="-100" dirty="0">
                <a:solidFill>
                  <a:schemeClr val="bg1"/>
                </a:solidFill>
                <a:highlight>
                  <a:srgbClr val="000000"/>
                </a:highlight>
                <a:latin typeface="Malgun Gothic" panose="020B0503020000020004" pitchFamily="34" charset="-127"/>
                <a:ea typeface="Malgun Gothic" panose="020B0503020000020004" pitchFamily="34" charset="-127"/>
              </a:rPr>
              <a:t>입니다</a:t>
            </a:r>
            <a:r>
              <a:rPr lang="en-US" altLang="ko-KR" sz="3200" spc="-100" dirty="0">
                <a:solidFill>
                  <a:schemeClr val="bg1"/>
                </a:solidFill>
                <a:highlight>
                  <a:srgbClr val="000000"/>
                </a:highlight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n-US" sz="3200" spc="-100" dirty="0">
              <a:solidFill>
                <a:schemeClr val="bg1"/>
              </a:solidFill>
              <a:highlight>
                <a:srgbClr val="000000"/>
              </a:highlight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414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A1257A-6ABC-034A-AD00-63CA7046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97039"/>
            <a:ext cx="7989887" cy="844810"/>
          </a:xfrm>
        </p:spPr>
        <p:txBody>
          <a:bodyPr/>
          <a:lstStyle/>
          <a:p>
            <a:r>
              <a:rPr lang="ko-KR" altLang="en-US" sz="36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진실 또는 거짓</a:t>
            </a:r>
            <a:r>
              <a:rPr lang="en-US" sz="36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611187" y="1021465"/>
            <a:ext cx="3161971" cy="1233792"/>
          </a:xfrm>
          <a:prstGeom prst="wedgeEllipseCallout">
            <a:avLst>
              <a:gd name="adj1" fmla="val -51337"/>
              <a:gd name="adj2" fmla="val 50215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20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나이가 많은 사람만</a:t>
            </a:r>
            <a:r>
              <a:rPr lang="en-US" altLang="ko-KR" sz="20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20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영향을 받는다</a:t>
            </a:r>
            <a:r>
              <a:rPr lang="en-US" altLang="ko-KR" sz="20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0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162097" y="974956"/>
            <a:ext cx="4438977" cy="1556638"/>
          </a:xfrm>
          <a:prstGeom prst="wedgeEllipseCallout">
            <a:avLst>
              <a:gd name="adj1" fmla="val 48311"/>
              <a:gd name="adj2" fmla="val 57645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수영을 통해</a:t>
            </a:r>
            <a:endParaRPr lang="en-US" altLang="ko-KR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코로나</a:t>
            </a:r>
            <a:r>
              <a:rPr lang="en-US" altLang="ko-KR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19 </a:t>
            </a:r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바이러스에</a:t>
            </a:r>
            <a:endParaRPr lang="en-US" altLang="ko-KR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전염될 수 있다</a:t>
            </a:r>
            <a:r>
              <a:rPr lang="en-US" altLang="ko-KR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240692" y="2887239"/>
            <a:ext cx="3093710" cy="1687890"/>
          </a:xfrm>
          <a:prstGeom prst="wedgeEllipseCallout">
            <a:avLst>
              <a:gd name="adj1" fmla="val 40726"/>
              <a:gd name="adj2" fmla="val 57769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46800" rIns="46800">
            <a:spAutoFit/>
          </a:bodyPr>
          <a:lstStyle/>
          <a:p>
            <a:pPr algn="ctr"/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코로나</a:t>
            </a:r>
            <a:r>
              <a:rPr lang="en-US" altLang="ko-KR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19</a:t>
            </a:r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는</a:t>
            </a:r>
            <a:endParaRPr lang="en-US" altLang="ko-KR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독감이랑 똑같다</a:t>
            </a:r>
            <a:r>
              <a:rPr lang="en-US" altLang="ko-KR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792B3547-1DBF-4DE5-843C-CA4EB754C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2508689"/>
            <a:ext cx="4029074" cy="1673393"/>
          </a:xfrm>
          <a:prstGeom prst="wedgeEllipseCallout">
            <a:avLst>
              <a:gd name="adj1" fmla="val -46226"/>
              <a:gd name="adj2" fmla="val 48224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5G </a:t>
            </a:r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이동</a:t>
            </a:r>
            <a:r>
              <a:rPr lang="en-GB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통신망이</a:t>
            </a:r>
            <a:endParaRPr lang="en-US" altLang="ko-KR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코로나</a:t>
            </a:r>
            <a:r>
              <a:rPr lang="en-US" altLang="ko-KR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19</a:t>
            </a:r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를</a:t>
            </a:r>
            <a:endParaRPr lang="en-US" altLang="ko-KR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확산시킬 수 있다</a:t>
            </a:r>
            <a:r>
              <a:rPr lang="en-US" altLang="ko-KR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thespinoff.co.nz/1/2020/09/Covid-19-Misinformation-Disinformation-fullv2.gif">
            <a:extLst>
              <a:ext uri="{FF2B5EF4-FFF2-40B4-BE49-F238E27FC236}">
                <a16:creationId xmlns:a16="http://schemas.microsoft.com/office/drawing/2014/main" id="{7A13C249-D2BA-4CD5-9357-4CBC66CDE7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0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D1BC114-0118-4147-9321-A7A8CFD0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840461"/>
            <a:ext cx="7989887" cy="1521919"/>
          </a:xfrm>
        </p:spPr>
        <p:txBody>
          <a:bodyPr/>
          <a:lstStyle/>
          <a:p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전 세계가</a:t>
            </a:r>
            <a:br>
              <a:rPr lang="en-US" altLang="ko-KR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코로나</a:t>
            </a:r>
            <a:r>
              <a:rPr lang="en-US" altLang="ko-KR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19</a:t>
            </a:r>
            <a:r>
              <a:rPr lang="ko-KR" altLang="en-US" sz="4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 대응하는 방법</a:t>
            </a:r>
            <a:endParaRPr lang="en-US" sz="40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286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 - Hull CC News">
            <a:extLst>
              <a:ext uri="{FF2B5EF4-FFF2-40B4-BE49-F238E27FC236}">
                <a16:creationId xmlns:a16="http://schemas.microsoft.com/office/drawing/2014/main" id="{433E8F4A-9EA3-4763-AF65-7F09847E2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b="7158"/>
          <a:stretch/>
        </p:blipFill>
        <p:spPr bwMode="auto">
          <a:xfrm>
            <a:off x="0" y="25400"/>
            <a:ext cx="91440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157DEF7C-4431-490B-8EBF-121DAD7D0383}"/>
              </a:ext>
            </a:extLst>
          </p:cNvPr>
          <p:cNvSpPr txBox="1">
            <a:spLocks/>
          </p:cNvSpPr>
          <p:nvPr/>
        </p:nvSpPr>
        <p:spPr>
          <a:xfrm>
            <a:off x="0" y="4292600"/>
            <a:ext cx="9144000" cy="43399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검사하기</a:t>
            </a:r>
            <a:r>
              <a:rPr lang="en-US" altLang="ko-KR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치료하기</a:t>
            </a:r>
            <a:r>
              <a:rPr lang="en-US" altLang="ko-KR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3600" spc="-100" dirty="0">
                <a:solidFill>
                  <a:srgbClr val="54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그리고 예방하기</a:t>
            </a:r>
            <a:endParaRPr lang="en-US" sz="3600" spc="-100" dirty="0">
              <a:solidFill>
                <a:srgbClr val="54297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8333102"/>
      </p:ext>
    </p:extLst>
  </p:cSld>
  <p:clrMapOvr>
    <a:masterClrMapping/>
  </p:clrMapOvr>
</p:sld>
</file>

<file path=ppt/theme/theme1.xml><?xml version="1.0" encoding="utf-8"?>
<a:theme xmlns:a="http://schemas.openxmlformats.org/drawingml/2006/main" name="Oxfam">
  <a:themeElements>
    <a:clrScheme name="Oxfam update">
      <a:dk1>
        <a:srgbClr val="000000"/>
      </a:dk1>
      <a:lt1>
        <a:sysClr val="window" lastClr="FFFFFF"/>
      </a:lt1>
      <a:dk2>
        <a:srgbClr val="323232"/>
      </a:dk2>
      <a:lt2>
        <a:srgbClr val="D9D9D9"/>
      </a:lt2>
      <a:accent1>
        <a:srgbClr val="61A534"/>
      </a:accent1>
      <a:accent2>
        <a:srgbClr val="E70052"/>
      </a:accent2>
      <a:accent3>
        <a:srgbClr val="069DD1"/>
      </a:accent3>
      <a:accent4>
        <a:srgbClr val="53287D"/>
      </a:accent4>
      <a:accent5>
        <a:srgbClr val="E43989"/>
      </a:accent5>
      <a:accent6>
        <a:srgbClr val="FBC53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2967</Words>
  <Application>Microsoft Office PowerPoint</Application>
  <PresentationFormat>On-screen Show (16:9)</PresentationFormat>
  <Paragraphs>296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Andale Mono</vt:lpstr>
      <vt:lpstr>Lucida Grande</vt:lpstr>
      <vt:lpstr>Malgun Gothic</vt:lpstr>
      <vt:lpstr>Arial</vt:lpstr>
      <vt:lpstr>Arial Black</vt:lpstr>
      <vt:lpstr>Calibri</vt:lpstr>
      <vt:lpstr>Oxfam</vt:lpstr>
      <vt:lpstr>전 세계의 코로나19 대응과 조치</vt:lpstr>
      <vt:lpstr>우리는 코로나19에 대해 무엇을 알고 있나요?</vt:lpstr>
      <vt:lpstr>PowerPoint Presentation</vt:lpstr>
      <vt:lpstr>PowerPoint Presentation</vt:lpstr>
      <vt:lpstr>PowerPoint Presentation</vt:lpstr>
      <vt:lpstr>진실 또는 거짓?</vt:lpstr>
      <vt:lpstr>PowerPoint Presentation</vt:lpstr>
      <vt:lpstr>전 세계가 코로나19에 대응하는 방법</vt:lpstr>
      <vt:lpstr>PowerPoint Presentation</vt:lpstr>
      <vt:lpstr>PowerPoint Presentation</vt:lpstr>
      <vt:lpstr>PowerPoint Presentation</vt:lpstr>
      <vt:lpstr>전 세계의 서로 다른 지역사회에서는 코로나19에 어떻게 대응해 왔을까요?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나의 대응을 돌아보기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responses around the world</dc:title>
  <dc:creator>Liz Newbon</dc:creator>
  <cp:lastModifiedBy>Minji Lee</cp:lastModifiedBy>
  <cp:revision>62</cp:revision>
  <dcterms:created xsi:type="dcterms:W3CDTF">2020-12-14T14:26:52Z</dcterms:created>
  <dcterms:modified xsi:type="dcterms:W3CDTF">2023-03-02T02:57:51Z</dcterms:modified>
</cp:coreProperties>
</file>