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3" r:id="rId1"/>
  </p:sldMasterIdLst>
  <p:notesMasterIdLst>
    <p:notesMasterId r:id="rId18"/>
  </p:notesMasterIdLst>
  <p:handoutMasterIdLst>
    <p:handoutMasterId r:id="rId19"/>
  </p:handoutMasterIdLst>
  <p:sldIdLst>
    <p:sldId id="541" r:id="rId2"/>
    <p:sldId id="518" r:id="rId3"/>
    <p:sldId id="522" r:id="rId4"/>
    <p:sldId id="523" r:id="rId5"/>
    <p:sldId id="524" r:id="rId6"/>
    <p:sldId id="525" r:id="rId7"/>
    <p:sldId id="526" r:id="rId8"/>
    <p:sldId id="527" r:id="rId9"/>
    <p:sldId id="540" r:id="rId10"/>
    <p:sldId id="529" r:id="rId11"/>
    <p:sldId id="530" r:id="rId12"/>
    <p:sldId id="534" r:id="rId13"/>
    <p:sldId id="535" r:id="rId14"/>
    <p:sldId id="536" r:id="rId15"/>
    <p:sldId id="538" r:id="rId16"/>
    <p:sldId id="539" r:id="rId17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-650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-133350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-20002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-2682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292A1F-5997-1481-BFDB-B6163E1404BB}" name="Sunyoung Lee" initials="SL" userId="zLYQDip6dY8eLlZeEvlRUrG6NUrilCGtBXETFDls38A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Newbon" initials="LN" lastIdx="12" clrIdx="0"/>
  <p:cmAuthor id="2" name="User1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41A"/>
    <a:srgbClr val="630235"/>
    <a:srgbClr val="61A534"/>
    <a:srgbClr val="53297D"/>
    <a:srgbClr val="0C884A"/>
    <a:srgbClr val="BECE45"/>
    <a:srgbClr val="F16422"/>
    <a:srgbClr val="E43989"/>
    <a:srgbClr val="E7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79671" autoAdjust="0"/>
  </p:normalViewPr>
  <p:slideViewPr>
    <p:cSldViewPr snapToGrid="0">
      <p:cViewPr>
        <p:scale>
          <a:sx n="120" d="100"/>
          <a:sy n="120" d="100"/>
        </p:scale>
        <p:origin x="123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1906"/>
    </p:cViewPr>
  </p:sorterViewPr>
  <p:notesViewPr>
    <p:cSldViewPr snapToGrid="0">
      <p:cViewPr varScale="1">
        <p:scale>
          <a:sx n="55" d="100"/>
          <a:sy n="55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DB743-16C7-4144-B603-FEEFE1CA80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F20-BF0F-334D-A43A-CDC075817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E19D663D-4023-F942-B658-88D72E21B8FD}" type="datetime1">
              <a:rPr lang="id-ID"/>
              <a:pPr/>
              <a:t>12/04/2023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C33C-BC4E-D74D-BB18-2782E0A1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7AEF-CE46-504A-8D4D-B14718A0A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09A0F4FC-4730-5740-B50D-2C207EF7890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54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3E91E-4C3E-B14E-8977-59623A21A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BDAB5-F5CD-4745-80FF-C5EDAD65E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A03AAAD5-42B6-324E-8E78-5550D2ACAC19}" type="datetime1">
              <a:rPr lang="id-ID"/>
              <a:pPr/>
              <a:t>12/04/2023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5F6EC9-D30E-8546-9A8F-72AE36FFB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2BCED9-50E7-F84A-94CF-943B3ECE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C324-832D-9841-824B-5CFDA537F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6277-9F6D-374D-8D4F-D9872B36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90AED0C8-3A11-4142-A5C0-D6D5446D57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5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-89" charset="-128"/>
        <a:cs typeface="ヒラギノ角ゴ Pro W3" pitchFamily="-89" charset="-128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자료에 포함된 다양한 활동들은 스토리</a:t>
            </a:r>
            <a:r>
              <a:rPr lang="en-US" altLang="ko-KR" dirty="0"/>
              <a:t>, </a:t>
            </a:r>
            <a:r>
              <a:rPr lang="ko-KR" altLang="en-US" dirty="0"/>
              <a:t>영상</a:t>
            </a:r>
            <a:r>
              <a:rPr lang="en-US" altLang="ko-KR" dirty="0"/>
              <a:t>, </a:t>
            </a:r>
            <a:r>
              <a:rPr lang="ko-KR" altLang="en-US" dirty="0"/>
              <a:t>역할 놀이</a:t>
            </a:r>
            <a:r>
              <a:rPr lang="en-US" altLang="ko-KR" dirty="0"/>
              <a:t>(role play)</a:t>
            </a:r>
            <a:r>
              <a:rPr lang="ko-KR" altLang="en-US" dirty="0"/>
              <a:t>를 활용해 기후위기의 인간적인 요소에 대해 탐구합니다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ko-KR" altLang="en-US" dirty="0"/>
              <a:t>이 자료를 통해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기후위기와 인권의 관계에 대해 조사합니다</a:t>
            </a:r>
            <a:r>
              <a:rPr lang="en-US" altLang="ko-KR" dirty="0"/>
              <a:t>.</a:t>
            </a:r>
            <a:r>
              <a:rPr lang="en-US" altLang="ko-KR" dirty="0" err="1"/>
              <a:t>rlgnd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기후위기가 가진 불공평한 영향에 대한 이해를 발달시킵니다</a:t>
            </a:r>
            <a:r>
              <a:rPr lang="en-US" altLang="ko-KR" dirty="0"/>
              <a:t>: </a:t>
            </a:r>
            <a:r>
              <a:rPr lang="ko-KR" altLang="en-US" dirty="0"/>
              <a:t>왜 내가 누구인지</a:t>
            </a:r>
            <a:r>
              <a:rPr lang="en-US" altLang="ko-KR" dirty="0"/>
              <a:t>, </a:t>
            </a:r>
            <a:r>
              <a:rPr lang="ko-KR" altLang="en-US" dirty="0"/>
              <a:t>그리고 내가 세계에서 어디에 사는지가 중요할까요</a:t>
            </a:r>
            <a:r>
              <a:rPr lang="en-US" altLang="ko-KR" dirty="0"/>
              <a:t>?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전 세계 공동체들이 어떻게 기후위기로부터 피해를 받고</a:t>
            </a:r>
            <a:r>
              <a:rPr lang="en-US" altLang="ko-KR" dirty="0"/>
              <a:t>, </a:t>
            </a:r>
            <a:r>
              <a:rPr lang="ko-KR" altLang="en-US" dirty="0"/>
              <a:t>그들이 어떻게 이러한 위기에 대응하고 적응하는지 탐구합니다</a:t>
            </a:r>
            <a:r>
              <a:rPr lang="en-US" altLang="ko-KR" dirty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공감 능력을 기르고</a:t>
            </a:r>
            <a:r>
              <a:rPr lang="en-US" altLang="ko-KR" dirty="0"/>
              <a:t>, </a:t>
            </a:r>
            <a:r>
              <a:rPr lang="ko-KR" altLang="en-US" dirty="0"/>
              <a:t>비판적으로 사고하기</a:t>
            </a:r>
            <a:r>
              <a:rPr lang="en-US" altLang="ko-KR" dirty="0"/>
              <a:t>, </a:t>
            </a:r>
            <a:r>
              <a:rPr lang="ko-KR" altLang="en-US" dirty="0"/>
              <a:t>토론하기</a:t>
            </a:r>
            <a:r>
              <a:rPr lang="en-US" altLang="ko-KR" dirty="0"/>
              <a:t>, </a:t>
            </a:r>
            <a:r>
              <a:rPr lang="ko-KR" altLang="en-US" dirty="0"/>
              <a:t>토의하기 능력을 기릅니다</a:t>
            </a:r>
            <a:r>
              <a:rPr lang="en-US" altLang="ko-KR" dirty="0"/>
              <a:t>.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r>
              <a:rPr lang="en-US" b="1" dirty="0"/>
              <a:t>*</a:t>
            </a:r>
            <a:r>
              <a:rPr lang="ko-KR" altLang="en-US" b="1" dirty="0"/>
              <a:t>해당 자료는 교육 목적으로만 사용 가능하며</a:t>
            </a:r>
            <a:r>
              <a:rPr lang="en-US" altLang="ko-KR" b="1" dirty="0"/>
              <a:t>, </a:t>
            </a:r>
            <a:r>
              <a:rPr lang="ko-KR" altLang="en-US" b="1" dirty="0"/>
              <a:t>교육 외 목적으로 무단 변형</a:t>
            </a:r>
            <a:r>
              <a:rPr lang="en-US" altLang="ko-KR" b="1" dirty="0"/>
              <a:t>, </a:t>
            </a:r>
            <a:r>
              <a:rPr lang="ko-KR" altLang="en-US" b="1" dirty="0"/>
              <a:t>재편집 및 사용을 금지합니다</a:t>
            </a:r>
            <a:r>
              <a:rPr lang="en-US" altLang="ko-KR" b="1" dirty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488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Photo: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Shaikh Ashraf Ali/Oxfam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204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Photo: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Elizabeth Stevens/Oxfam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323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Source: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© Global Media Holdings, LLC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1164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776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878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16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</a:t>
            </a:r>
            <a:r>
              <a:rPr lang="ko-KR" altLang="en-US" b="1" dirty="0"/>
              <a:t>해당 자료는 교육 목적으로만 사용 가능하며</a:t>
            </a:r>
            <a:r>
              <a:rPr lang="en-US" altLang="ko-KR" b="1" dirty="0"/>
              <a:t>, </a:t>
            </a:r>
            <a:r>
              <a:rPr lang="ko-KR" altLang="en-US" b="1" dirty="0"/>
              <a:t>교육 외 목적으로 무단 변형</a:t>
            </a:r>
            <a:r>
              <a:rPr lang="en-US" altLang="ko-KR" b="1" dirty="0"/>
              <a:t>, </a:t>
            </a:r>
            <a:r>
              <a:rPr lang="ko-KR" altLang="en-US" b="1" dirty="0"/>
              <a:t>재편집 및 사용을 금지합니다</a:t>
            </a:r>
            <a:r>
              <a:rPr lang="en-US" altLang="ko-KR" b="1" dirty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32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자료 출처</a:t>
            </a:r>
            <a:r>
              <a:rPr lang="en-GB" b="1" dirty="0"/>
              <a:t>: </a:t>
            </a:r>
            <a:r>
              <a:rPr lang="en-GB" b="0" dirty="0"/>
              <a:t>http://ncsd.go.kr/ksdgs?content=4</a:t>
            </a:r>
          </a:p>
          <a:p>
            <a:r>
              <a:rPr lang="ko-KR" altLang="en-US" b="1" dirty="0"/>
              <a:t>영문 원본 자료 출처</a:t>
            </a:r>
            <a:r>
              <a:rPr lang="en-US" altLang="ko-KR" b="1" dirty="0"/>
              <a:t>: </a:t>
            </a:r>
            <a:r>
              <a:rPr lang="en-GB" dirty="0"/>
              <a:t>https://www.un.org/sustainabledevelopment/news/communications-material/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52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자료 출처</a:t>
            </a:r>
            <a:r>
              <a:rPr lang="en-GB" b="1" dirty="0"/>
              <a:t>: </a:t>
            </a:r>
            <a:r>
              <a:rPr lang="en-GB" b="0" dirty="0"/>
              <a:t>http://ncsd.go.kr/ksdgs?content=4</a:t>
            </a:r>
          </a:p>
          <a:p>
            <a:r>
              <a:rPr lang="ko-KR" altLang="en-US" b="1" dirty="0"/>
              <a:t>영문 원본 자료 출처</a:t>
            </a:r>
            <a:r>
              <a:rPr lang="en-US" altLang="ko-KR" b="1" dirty="0"/>
              <a:t>: </a:t>
            </a:r>
            <a:r>
              <a:rPr lang="en-GB" dirty="0"/>
              <a:t>https://www.un.org/sustainabledevelopment/news/communications-material/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12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641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08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출처</a:t>
            </a:r>
            <a:r>
              <a:rPr lang="en-US" altLang="ko-KR" b="1" dirty="0"/>
              <a:t>:</a:t>
            </a:r>
            <a:r>
              <a:rPr lang="en-US" altLang="ko-KR" dirty="0"/>
              <a:t> https://youtu.be/f_G8T3qGvYo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67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985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8208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8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slide cover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45158" cy="55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3750805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2908543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4367179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00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1756992" cy="706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63246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179654" y="776288"/>
            <a:ext cx="3420000" cy="37353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677154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668489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655852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862134" y="776288"/>
            <a:ext cx="3736800" cy="3735388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70328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356291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356291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573588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054843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054843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2427734"/>
            <a:ext cx="383890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943378" y="2017324"/>
            <a:ext cx="3832587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1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34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1852705"/>
            <a:ext cx="4054843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1852705"/>
            <a:ext cx="3838906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411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070100" y="18843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" y="1835504"/>
            <a:ext cx="4573588" cy="706311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" y="2383501"/>
            <a:ext cx="4573588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198925"/>
            <a:ext cx="7989887" cy="556664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528000"/>
            <a:ext cx="7989887" cy="55245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157663" y="525463"/>
            <a:ext cx="838200" cy="655637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2321858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1480267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3168306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79265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9929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044886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009843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974801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9195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95549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91903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882574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735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20676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20676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5605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5605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6561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1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34785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2403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345487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345487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11188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11188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11188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345487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345487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345487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345487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5776255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5776255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5041956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5041956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5041956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5776255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776255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5776255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5776255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0"/>
            <a:ext cx="9145588" cy="2879725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1874838" y="4110038"/>
            <a:ext cx="5400675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50576" y="2535896"/>
            <a:ext cx="2459888" cy="6646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875550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738105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965948" y="3659114"/>
            <a:ext cx="381180" cy="33208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4575175" y="2305050"/>
            <a:ext cx="0" cy="28829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49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1732493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49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-96838"/>
            <a:ext cx="0" cy="52403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50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50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8876" y="1128831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9876" y="1209831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610091" y="1308573"/>
            <a:ext cx="299413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10091" y="954980"/>
            <a:ext cx="2994139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21778" y="54001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58738"/>
            <a:ext cx="0" cy="3367087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1835074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2025229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1671636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1916074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3546426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123882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762000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883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4992688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19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54" y="2434302"/>
            <a:ext cx="3559016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52554" y="2080709"/>
            <a:ext cx="3559016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www.oxfam.or.kr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65235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0" y="3168304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0190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352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218049" y="2004897"/>
            <a:ext cx="1199387" cy="1992635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531813" y="898525"/>
            <a:ext cx="1819275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6858000" y="898525"/>
            <a:ext cx="1820863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20848" y="2434302"/>
            <a:ext cx="3559016" cy="366488"/>
          </a:xfrm>
        </p:spPr>
        <p:txBody>
          <a:bodyPr lIns="14400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20848" y="2080709"/>
            <a:ext cx="3559016" cy="288000"/>
          </a:xfrm>
        </p:spPr>
        <p:txBody>
          <a:bodyPr wrap="none" lIns="144000" tIns="36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6179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3934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6000" y="-36000"/>
            <a:ext cx="9216000" cy="5220000"/>
          </a:xfrm>
        </p:spPr>
        <p:txBody>
          <a:bodyPr rtlCol="0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4785825"/>
            <a:ext cx="7541952" cy="359713"/>
          </a:xfrm>
        </p:spPr>
        <p:txBody>
          <a:bodyPr wrap="none" lIns="0" tIns="0" rIns="14400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7" y="4824000"/>
            <a:ext cx="7707968" cy="233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3317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8638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050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5372100" cy="2321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89261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133077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202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379261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9013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165475"/>
            <a:ext cx="379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5575720" y="3219959"/>
            <a:ext cx="3233732" cy="1555746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  <a:endParaRPr lang="en-US" sz="1200" dirty="0">
              <a:solidFill>
                <a:srgbClr val="60A534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15569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180" y="3188623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4559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0965" y="3999069"/>
            <a:ext cx="1611920" cy="775494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10" name="AutoShape 65">
            <a:extLst>
              <a:ext uri="{FF2B5EF4-FFF2-40B4-BE49-F238E27FC236}">
                <a16:creationId xmlns:a16="http://schemas.microsoft.com/office/drawing/2014/main" id="{4E97699D-46E9-1E4F-B587-A3DF8CC21CE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201079" y="3993943"/>
            <a:ext cx="1608393" cy="77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51552060-7B02-DA47-964C-1009FF70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606" y="3993943"/>
            <a:ext cx="1608393" cy="77549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12" name="Freeform 68">
            <a:extLst>
              <a:ext uri="{FF2B5EF4-FFF2-40B4-BE49-F238E27FC236}">
                <a16:creationId xmlns:a16="http://schemas.microsoft.com/office/drawing/2014/main" id="{6EFC92D1-0027-DA45-BD98-DBCD9EE59BDA}"/>
              </a:ext>
            </a:extLst>
          </p:cNvPr>
          <p:cNvSpPr>
            <a:spLocks/>
          </p:cNvSpPr>
          <p:nvPr/>
        </p:nvSpPr>
        <p:spPr bwMode="auto">
          <a:xfrm>
            <a:off x="8021148" y="4101455"/>
            <a:ext cx="93470" cy="91649"/>
          </a:xfrm>
          <a:custGeom>
            <a:avLst/>
            <a:gdLst>
              <a:gd name="T0" fmla="*/ 0 w 234"/>
              <a:gd name="T1" fmla="*/ 0 h 225"/>
              <a:gd name="T2" fmla="*/ 0 w 234"/>
              <a:gd name="T3" fmla="*/ 0 h 225"/>
              <a:gd name="T4" fmla="*/ 0 w 234"/>
              <a:gd name="T5" fmla="*/ 0 h 225"/>
              <a:gd name="T6" fmla="*/ 0 w 234"/>
              <a:gd name="T7" fmla="*/ 0 h 225"/>
              <a:gd name="T8" fmla="*/ 0 w 234"/>
              <a:gd name="T9" fmla="*/ 0 h 225"/>
              <a:gd name="T10" fmla="*/ 0 w 234"/>
              <a:gd name="T11" fmla="*/ 0 h 225"/>
              <a:gd name="T12" fmla="*/ 0 w 234"/>
              <a:gd name="T13" fmla="*/ 0 h 225"/>
              <a:gd name="T14" fmla="*/ 0 w 234"/>
              <a:gd name="T15" fmla="*/ 0 h 225"/>
              <a:gd name="T16" fmla="*/ 0 w 234"/>
              <a:gd name="T17" fmla="*/ 0 h 225"/>
              <a:gd name="T18" fmla="*/ 0 w 234"/>
              <a:gd name="T19" fmla="*/ 0 h 225"/>
              <a:gd name="T20" fmla="*/ 0 w 234"/>
              <a:gd name="T21" fmla="*/ 0 h 225"/>
              <a:gd name="T22" fmla="*/ 0 w 234"/>
              <a:gd name="T23" fmla="*/ 0 h 225"/>
              <a:gd name="T24" fmla="*/ 0 w 234"/>
              <a:gd name="T25" fmla="*/ 0 h 225"/>
              <a:gd name="T26" fmla="*/ 0 w 234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4" h="225">
                <a:moveTo>
                  <a:pt x="75" y="225"/>
                </a:moveTo>
                <a:lnTo>
                  <a:pt x="117" y="51"/>
                </a:lnTo>
                <a:lnTo>
                  <a:pt x="158" y="225"/>
                </a:lnTo>
                <a:lnTo>
                  <a:pt x="187" y="225"/>
                </a:lnTo>
                <a:lnTo>
                  <a:pt x="234" y="0"/>
                </a:lnTo>
                <a:lnTo>
                  <a:pt x="209" y="0"/>
                </a:lnTo>
                <a:lnTo>
                  <a:pt x="171" y="187"/>
                </a:lnTo>
                <a:lnTo>
                  <a:pt x="128" y="0"/>
                </a:lnTo>
                <a:lnTo>
                  <a:pt x="105" y="0"/>
                </a:lnTo>
                <a:lnTo>
                  <a:pt x="62" y="188"/>
                </a:lnTo>
                <a:lnTo>
                  <a:pt x="24" y="0"/>
                </a:lnTo>
                <a:lnTo>
                  <a:pt x="0" y="0"/>
                </a:lnTo>
                <a:lnTo>
                  <a:pt x="46" y="225"/>
                </a:lnTo>
                <a:lnTo>
                  <a:pt x="7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69">
            <a:extLst>
              <a:ext uri="{FF2B5EF4-FFF2-40B4-BE49-F238E27FC236}">
                <a16:creationId xmlns:a16="http://schemas.microsoft.com/office/drawing/2014/main" id="{C6546EDB-4F96-A743-A8A3-EEFCAEA02EF2}"/>
              </a:ext>
            </a:extLst>
          </p:cNvPr>
          <p:cNvSpPr>
            <a:spLocks/>
          </p:cNvSpPr>
          <p:nvPr/>
        </p:nvSpPr>
        <p:spPr bwMode="auto">
          <a:xfrm>
            <a:off x="8142835" y="4101455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01"/>
                </a:move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70">
            <a:extLst>
              <a:ext uri="{FF2B5EF4-FFF2-40B4-BE49-F238E27FC236}">
                <a16:creationId xmlns:a16="http://schemas.microsoft.com/office/drawing/2014/main" id="{27C99207-5CF0-D044-9AFF-822D139F6F61}"/>
              </a:ext>
            </a:extLst>
          </p:cNvPr>
          <p:cNvSpPr>
            <a:spLocks/>
          </p:cNvSpPr>
          <p:nvPr/>
        </p:nvSpPr>
        <p:spPr bwMode="auto">
          <a:xfrm>
            <a:off x="8019384" y="4217779"/>
            <a:ext cx="95234" cy="91649"/>
          </a:xfrm>
          <a:custGeom>
            <a:avLst/>
            <a:gdLst>
              <a:gd name="T0" fmla="*/ 0 w 238"/>
              <a:gd name="T1" fmla="*/ 0 h 225"/>
              <a:gd name="T2" fmla="*/ 0 w 238"/>
              <a:gd name="T3" fmla="*/ 0 h 225"/>
              <a:gd name="T4" fmla="*/ 0 w 238"/>
              <a:gd name="T5" fmla="*/ 0 h 225"/>
              <a:gd name="T6" fmla="*/ 0 w 238"/>
              <a:gd name="T7" fmla="*/ 0 h 225"/>
              <a:gd name="T8" fmla="*/ 0 w 238"/>
              <a:gd name="T9" fmla="*/ 0 h 225"/>
              <a:gd name="T10" fmla="*/ 0 w 238"/>
              <a:gd name="T11" fmla="*/ 0 h 225"/>
              <a:gd name="T12" fmla="*/ 0 w 238"/>
              <a:gd name="T13" fmla="*/ 0 h 225"/>
              <a:gd name="T14" fmla="*/ 0 w 238"/>
              <a:gd name="T15" fmla="*/ 0 h 225"/>
              <a:gd name="T16" fmla="*/ 0 w 238"/>
              <a:gd name="T17" fmla="*/ 0 h 225"/>
              <a:gd name="T18" fmla="*/ 0 w 238"/>
              <a:gd name="T19" fmla="*/ 0 h 225"/>
              <a:gd name="T20" fmla="*/ 0 w 238"/>
              <a:gd name="T21" fmla="*/ 0 h 225"/>
              <a:gd name="T22" fmla="*/ 0 w 238"/>
              <a:gd name="T23" fmla="*/ 0 h 225"/>
              <a:gd name="T24" fmla="*/ 0 w 238"/>
              <a:gd name="T25" fmla="*/ 0 h 225"/>
              <a:gd name="T26" fmla="*/ 0 w 238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8" h="225">
                <a:moveTo>
                  <a:pt x="85" y="225"/>
                </a:moveTo>
                <a:lnTo>
                  <a:pt x="119" y="92"/>
                </a:lnTo>
                <a:lnTo>
                  <a:pt x="152" y="225"/>
                </a:lnTo>
                <a:lnTo>
                  <a:pt x="191" y="225"/>
                </a:lnTo>
                <a:lnTo>
                  <a:pt x="238" y="0"/>
                </a:lnTo>
                <a:lnTo>
                  <a:pt x="195" y="0"/>
                </a:lnTo>
                <a:lnTo>
                  <a:pt x="168" y="145"/>
                </a:lnTo>
                <a:lnTo>
                  <a:pt x="134" y="1"/>
                </a:lnTo>
                <a:lnTo>
                  <a:pt x="104" y="1"/>
                </a:lnTo>
                <a:lnTo>
                  <a:pt x="70" y="145"/>
                </a:lnTo>
                <a:lnTo>
                  <a:pt x="42" y="0"/>
                </a:lnTo>
                <a:lnTo>
                  <a:pt x="0" y="0"/>
                </a:lnTo>
                <a:lnTo>
                  <a:pt x="47" y="225"/>
                </a:lnTo>
                <a:lnTo>
                  <a:pt x="8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1">
            <a:extLst>
              <a:ext uri="{FF2B5EF4-FFF2-40B4-BE49-F238E27FC236}">
                <a16:creationId xmlns:a16="http://schemas.microsoft.com/office/drawing/2014/main" id="{21250238-774A-8743-8143-B145FCAF1C23}"/>
              </a:ext>
            </a:extLst>
          </p:cNvPr>
          <p:cNvSpPr>
            <a:spLocks noEditPoints="1"/>
          </p:cNvSpPr>
          <p:nvPr/>
        </p:nvSpPr>
        <p:spPr bwMode="auto">
          <a:xfrm>
            <a:off x="8132254" y="4216016"/>
            <a:ext cx="52908" cy="93412"/>
          </a:xfrm>
          <a:custGeom>
            <a:avLst/>
            <a:gdLst>
              <a:gd name="T0" fmla="*/ 0 w 135"/>
              <a:gd name="T1" fmla="*/ 0 h 229"/>
              <a:gd name="T2" fmla="*/ 0 w 135"/>
              <a:gd name="T3" fmla="*/ 0 h 229"/>
              <a:gd name="T4" fmla="*/ 0 w 135"/>
              <a:gd name="T5" fmla="*/ 0 h 229"/>
              <a:gd name="T6" fmla="*/ 0 w 135"/>
              <a:gd name="T7" fmla="*/ 0 h 229"/>
              <a:gd name="T8" fmla="*/ 0 w 135"/>
              <a:gd name="T9" fmla="*/ 0 h 229"/>
              <a:gd name="T10" fmla="*/ 0 w 135"/>
              <a:gd name="T11" fmla="*/ 0 h 229"/>
              <a:gd name="T12" fmla="*/ 0 w 135"/>
              <a:gd name="T13" fmla="*/ 0 h 229"/>
              <a:gd name="T14" fmla="*/ 0 w 135"/>
              <a:gd name="T15" fmla="*/ 0 h 229"/>
              <a:gd name="T16" fmla="*/ 0 w 135"/>
              <a:gd name="T17" fmla="*/ 0 h 229"/>
              <a:gd name="T18" fmla="*/ 0 w 135"/>
              <a:gd name="T19" fmla="*/ 0 h 229"/>
              <a:gd name="T20" fmla="*/ 0 w 135"/>
              <a:gd name="T21" fmla="*/ 0 h 229"/>
              <a:gd name="T22" fmla="*/ 0 w 135"/>
              <a:gd name="T23" fmla="*/ 0 h 229"/>
              <a:gd name="T24" fmla="*/ 0 w 135"/>
              <a:gd name="T25" fmla="*/ 0 h 229"/>
              <a:gd name="T26" fmla="*/ 0 w 135"/>
              <a:gd name="T27" fmla="*/ 0 h 229"/>
              <a:gd name="T28" fmla="*/ 0 w 135"/>
              <a:gd name="T29" fmla="*/ 0 h 2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5" h="229">
                <a:moveTo>
                  <a:pt x="67" y="229"/>
                </a:moveTo>
                <a:cubicBezTo>
                  <a:pt x="121" y="229"/>
                  <a:pt x="135" y="186"/>
                  <a:pt x="135" y="164"/>
                </a:cubicBezTo>
                <a:lnTo>
                  <a:pt x="135" y="64"/>
                </a:lnTo>
                <a:cubicBezTo>
                  <a:pt x="135" y="43"/>
                  <a:pt x="120" y="0"/>
                  <a:pt x="68" y="0"/>
                </a:cubicBezTo>
                <a:cubicBezTo>
                  <a:pt x="13" y="0"/>
                  <a:pt x="0" y="43"/>
                  <a:pt x="0" y="64"/>
                </a:cubicBezTo>
                <a:lnTo>
                  <a:pt x="0" y="164"/>
                </a:lnTo>
                <a:cubicBezTo>
                  <a:pt x="0" y="185"/>
                  <a:pt x="14" y="229"/>
                  <a:pt x="67" y="229"/>
                </a:cubicBezTo>
                <a:close/>
                <a:moveTo>
                  <a:pt x="41" y="64"/>
                </a:moveTo>
                <a:lnTo>
                  <a:pt x="41" y="64"/>
                </a:lnTo>
                <a:cubicBezTo>
                  <a:pt x="41" y="44"/>
                  <a:pt x="59" y="40"/>
                  <a:pt x="68" y="40"/>
                </a:cubicBezTo>
                <a:cubicBezTo>
                  <a:pt x="76" y="40"/>
                  <a:pt x="94" y="44"/>
                  <a:pt x="94" y="64"/>
                </a:cubicBezTo>
                <a:lnTo>
                  <a:pt x="94" y="164"/>
                </a:lnTo>
                <a:cubicBezTo>
                  <a:pt x="94" y="185"/>
                  <a:pt x="76" y="189"/>
                  <a:pt x="68" y="189"/>
                </a:cubicBezTo>
                <a:cubicBezTo>
                  <a:pt x="59" y="189"/>
                  <a:pt x="41" y="185"/>
                  <a:pt x="41" y="164"/>
                </a:cubicBezTo>
                <a:lnTo>
                  <a:pt x="4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56110394-3F1C-5B45-8636-0EAEAD8BBE13}"/>
              </a:ext>
            </a:extLst>
          </p:cNvPr>
          <p:cNvSpPr>
            <a:spLocks/>
          </p:cNvSpPr>
          <p:nvPr/>
        </p:nvSpPr>
        <p:spPr bwMode="auto">
          <a:xfrm>
            <a:off x="8208088" y="4217779"/>
            <a:ext cx="54671" cy="91649"/>
          </a:xfrm>
          <a:custGeom>
            <a:avLst/>
            <a:gdLst>
              <a:gd name="T0" fmla="*/ 0 w 137"/>
              <a:gd name="T1" fmla="*/ 0 h 224"/>
              <a:gd name="T2" fmla="*/ 0 w 137"/>
              <a:gd name="T3" fmla="*/ 0 h 224"/>
              <a:gd name="T4" fmla="*/ 0 w 137"/>
              <a:gd name="T5" fmla="*/ 0 h 224"/>
              <a:gd name="T6" fmla="*/ 0 w 137"/>
              <a:gd name="T7" fmla="*/ 0 h 224"/>
              <a:gd name="T8" fmla="*/ 0 w 137"/>
              <a:gd name="T9" fmla="*/ 0 h 224"/>
              <a:gd name="T10" fmla="*/ 0 w 137"/>
              <a:gd name="T11" fmla="*/ 0 h 224"/>
              <a:gd name="T12" fmla="*/ 0 w 137"/>
              <a:gd name="T13" fmla="*/ 0 h 224"/>
              <a:gd name="T14" fmla="*/ 0 w 137"/>
              <a:gd name="T15" fmla="*/ 0 h 224"/>
              <a:gd name="T16" fmla="*/ 0 w 137"/>
              <a:gd name="T17" fmla="*/ 0 h 224"/>
              <a:gd name="T18" fmla="*/ 0 w 137"/>
              <a:gd name="T19" fmla="*/ 0 h 224"/>
              <a:gd name="T20" fmla="*/ 0 w 137"/>
              <a:gd name="T21" fmla="*/ 0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" h="224">
                <a:moveTo>
                  <a:pt x="41" y="97"/>
                </a:moveTo>
                <a:lnTo>
                  <a:pt x="96" y="224"/>
                </a:lnTo>
                <a:lnTo>
                  <a:pt x="137" y="224"/>
                </a:lnTo>
                <a:lnTo>
                  <a:pt x="137" y="0"/>
                </a:lnTo>
                <a:lnTo>
                  <a:pt x="96" y="0"/>
                </a:lnTo>
                <a:lnTo>
                  <a:pt x="96" y="130"/>
                </a:lnTo>
                <a:lnTo>
                  <a:pt x="41" y="0"/>
                </a:lnTo>
                <a:lnTo>
                  <a:pt x="0" y="0"/>
                </a:lnTo>
                <a:lnTo>
                  <a:pt x="0" y="224"/>
                </a:lnTo>
                <a:lnTo>
                  <a:pt x="41" y="224"/>
                </a:lnTo>
                <a:lnTo>
                  <a:pt x="41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id="{21AA77D6-D539-5B47-8347-9D8B5F6CBC53}"/>
              </a:ext>
            </a:extLst>
          </p:cNvPr>
          <p:cNvSpPr>
            <a:spLocks/>
          </p:cNvSpPr>
          <p:nvPr/>
        </p:nvSpPr>
        <p:spPr bwMode="auto">
          <a:xfrm>
            <a:off x="8282159" y="4212491"/>
            <a:ext cx="26454" cy="29962"/>
          </a:xfrm>
          <a:custGeom>
            <a:avLst/>
            <a:gdLst>
              <a:gd name="T0" fmla="*/ 0 w 69"/>
              <a:gd name="T1" fmla="*/ 0 h 72"/>
              <a:gd name="T2" fmla="*/ 0 w 69"/>
              <a:gd name="T3" fmla="*/ 0 h 72"/>
              <a:gd name="T4" fmla="*/ 0 w 69"/>
              <a:gd name="T5" fmla="*/ 0 h 72"/>
              <a:gd name="T6" fmla="*/ 0 w 69"/>
              <a:gd name="T7" fmla="*/ 0 h 72"/>
              <a:gd name="T8" fmla="*/ 0 w 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72">
                <a:moveTo>
                  <a:pt x="69" y="0"/>
                </a:moveTo>
                <a:lnTo>
                  <a:pt x="29" y="0"/>
                </a:lnTo>
                <a:lnTo>
                  <a:pt x="0" y="72"/>
                </a:lnTo>
                <a:lnTo>
                  <a:pt x="34" y="72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4">
            <a:extLst>
              <a:ext uri="{FF2B5EF4-FFF2-40B4-BE49-F238E27FC236}">
                <a16:creationId xmlns:a16="http://schemas.microsoft.com/office/drawing/2014/main" id="{A1A3BB23-E053-4544-AEA3-41A59B48FC33}"/>
              </a:ext>
            </a:extLst>
          </p:cNvPr>
          <p:cNvSpPr>
            <a:spLocks/>
          </p:cNvSpPr>
          <p:nvPr/>
        </p:nvSpPr>
        <p:spPr bwMode="auto">
          <a:xfrm>
            <a:off x="8324485" y="4217779"/>
            <a:ext cx="56435" cy="91649"/>
          </a:xfrm>
          <a:custGeom>
            <a:avLst/>
            <a:gdLst>
              <a:gd name="T0" fmla="*/ 0 w 141"/>
              <a:gd name="T1" fmla="*/ 0 h 225"/>
              <a:gd name="T2" fmla="*/ 0 w 141"/>
              <a:gd name="T3" fmla="*/ 0 h 225"/>
              <a:gd name="T4" fmla="*/ 0 w 141"/>
              <a:gd name="T5" fmla="*/ 0 h 225"/>
              <a:gd name="T6" fmla="*/ 0 w 141"/>
              <a:gd name="T7" fmla="*/ 0 h 225"/>
              <a:gd name="T8" fmla="*/ 0 w 141"/>
              <a:gd name="T9" fmla="*/ 0 h 225"/>
              <a:gd name="T10" fmla="*/ 0 w 141"/>
              <a:gd name="T11" fmla="*/ 0 h 225"/>
              <a:gd name="T12" fmla="*/ 0 w 141"/>
              <a:gd name="T13" fmla="*/ 0 h 225"/>
              <a:gd name="T14" fmla="*/ 0 w 141"/>
              <a:gd name="T15" fmla="*/ 0 h 225"/>
              <a:gd name="T16" fmla="*/ 0 w 141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" h="225">
                <a:moveTo>
                  <a:pt x="0" y="41"/>
                </a:moveTo>
                <a:lnTo>
                  <a:pt x="50" y="41"/>
                </a:lnTo>
                <a:lnTo>
                  <a:pt x="50" y="225"/>
                </a:lnTo>
                <a:lnTo>
                  <a:pt x="91" y="225"/>
                </a:lnTo>
                <a:lnTo>
                  <a:pt x="91" y="41"/>
                </a:lnTo>
                <a:lnTo>
                  <a:pt x="141" y="41"/>
                </a:lnTo>
                <a:lnTo>
                  <a:pt x="141" y="0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0D1DC60F-91FC-A041-ABFB-FD0306489D7C}"/>
              </a:ext>
            </a:extLst>
          </p:cNvPr>
          <p:cNvSpPr>
            <a:spLocks/>
          </p:cNvSpPr>
          <p:nvPr/>
        </p:nvSpPr>
        <p:spPr bwMode="auto">
          <a:xfrm>
            <a:off x="8028202" y="4334103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" h="225">
                <a:moveTo>
                  <a:pt x="0" y="0"/>
                </a:move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5" y="201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6">
            <a:extLst>
              <a:ext uri="{FF2B5EF4-FFF2-40B4-BE49-F238E27FC236}">
                <a16:creationId xmlns:a16="http://schemas.microsoft.com/office/drawing/2014/main" id="{85279FD8-6A54-8844-AE54-4CE55998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273" y="4334103"/>
            <a:ext cx="10582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0C8EA6B7-6EF9-D44E-BC06-B44192DE12F3}"/>
              </a:ext>
            </a:extLst>
          </p:cNvPr>
          <p:cNvSpPr>
            <a:spLocks/>
          </p:cNvSpPr>
          <p:nvPr/>
        </p:nvSpPr>
        <p:spPr bwMode="auto">
          <a:xfrm>
            <a:off x="8139308" y="4334103"/>
            <a:ext cx="61726" cy="91649"/>
          </a:xfrm>
          <a:custGeom>
            <a:avLst/>
            <a:gdLst>
              <a:gd name="T0" fmla="*/ 0 w 152"/>
              <a:gd name="T1" fmla="*/ 0 h 225"/>
              <a:gd name="T2" fmla="*/ 0 w 152"/>
              <a:gd name="T3" fmla="*/ 0 h 225"/>
              <a:gd name="T4" fmla="*/ 0 w 152"/>
              <a:gd name="T5" fmla="*/ 0 h 225"/>
              <a:gd name="T6" fmla="*/ 0 w 152"/>
              <a:gd name="T7" fmla="*/ 0 h 225"/>
              <a:gd name="T8" fmla="*/ 0 w 152"/>
              <a:gd name="T9" fmla="*/ 0 h 225"/>
              <a:gd name="T10" fmla="*/ 0 w 152"/>
              <a:gd name="T11" fmla="*/ 0 h 225"/>
              <a:gd name="T12" fmla="*/ 0 w 152"/>
              <a:gd name="T13" fmla="*/ 0 h 225"/>
              <a:gd name="T14" fmla="*/ 0 w 152"/>
              <a:gd name="T15" fmla="*/ 0 h 225"/>
              <a:gd name="T16" fmla="*/ 0 w 152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5">
                <a:moveTo>
                  <a:pt x="152" y="0"/>
                </a:moveTo>
                <a:lnTo>
                  <a:pt x="128" y="0"/>
                </a:lnTo>
                <a:lnTo>
                  <a:pt x="78" y="202"/>
                </a:ln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5"/>
                </a:lnTo>
                <a:lnTo>
                  <a:pt x="96" y="225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341A3E66-1333-ED4F-990C-6C49C05EACE6}"/>
              </a:ext>
            </a:extLst>
          </p:cNvPr>
          <p:cNvSpPr>
            <a:spLocks/>
          </p:cNvSpPr>
          <p:nvPr/>
        </p:nvSpPr>
        <p:spPr bwMode="auto">
          <a:xfrm>
            <a:off x="8227488" y="4334103"/>
            <a:ext cx="49380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4"/>
                </a:move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79">
            <a:extLst>
              <a:ext uri="{FF2B5EF4-FFF2-40B4-BE49-F238E27FC236}">
                <a16:creationId xmlns:a16="http://schemas.microsoft.com/office/drawing/2014/main" id="{D1E2A1C2-C984-C648-A641-D1EE39AEB502}"/>
              </a:ext>
            </a:extLst>
          </p:cNvPr>
          <p:cNvSpPr>
            <a:spLocks/>
          </p:cNvSpPr>
          <p:nvPr/>
        </p:nvSpPr>
        <p:spPr bwMode="auto">
          <a:xfrm>
            <a:off x="8021148" y="4450427"/>
            <a:ext cx="93470" cy="91649"/>
          </a:xfrm>
          <a:custGeom>
            <a:avLst/>
            <a:gdLst>
              <a:gd name="T0" fmla="*/ 0 w 235"/>
              <a:gd name="T1" fmla="*/ 0 h 225"/>
              <a:gd name="T2" fmla="*/ 0 w 235"/>
              <a:gd name="T3" fmla="*/ 0 h 225"/>
              <a:gd name="T4" fmla="*/ 0 w 235"/>
              <a:gd name="T5" fmla="*/ 0 h 225"/>
              <a:gd name="T6" fmla="*/ 0 w 235"/>
              <a:gd name="T7" fmla="*/ 0 h 225"/>
              <a:gd name="T8" fmla="*/ 0 w 235"/>
              <a:gd name="T9" fmla="*/ 0 h 225"/>
              <a:gd name="T10" fmla="*/ 0 w 235"/>
              <a:gd name="T11" fmla="*/ 0 h 225"/>
              <a:gd name="T12" fmla="*/ 0 w 235"/>
              <a:gd name="T13" fmla="*/ 0 h 225"/>
              <a:gd name="T14" fmla="*/ 0 w 235"/>
              <a:gd name="T15" fmla="*/ 0 h 225"/>
              <a:gd name="T16" fmla="*/ 0 w 235"/>
              <a:gd name="T17" fmla="*/ 0 h 225"/>
              <a:gd name="T18" fmla="*/ 0 w 235"/>
              <a:gd name="T19" fmla="*/ 0 h 225"/>
              <a:gd name="T20" fmla="*/ 0 w 235"/>
              <a:gd name="T21" fmla="*/ 0 h 225"/>
              <a:gd name="T22" fmla="*/ 0 w 235"/>
              <a:gd name="T23" fmla="*/ 0 h 225"/>
              <a:gd name="T24" fmla="*/ 0 w 235"/>
              <a:gd name="T25" fmla="*/ 0 h 225"/>
              <a:gd name="T26" fmla="*/ 0 w 235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5" h="225">
                <a:moveTo>
                  <a:pt x="210" y="0"/>
                </a:moveTo>
                <a:lnTo>
                  <a:pt x="172" y="187"/>
                </a:lnTo>
                <a:lnTo>
                  <a:pt x="129" y="0"/>
                </a:lnTo>
                <a:lnTo>
                  <a:pt x="106" y="0"/>
                </a:lnTo>
                <a:lnTo>
                  <a:pt x="63" y="188"/>
                </a:lnTo>
                <a:lnTo>
                  <a:pt x="25" y="0"/>
                </a:lnTo>
                <a:lnTo>
                  <a:pt x="0" y="0"/>
                </a:lnTo>
                <a:lnTo>
                  <a:pt x="47" y="225"/>
                </a:lnTo>
                <a:lnTo>
                  <a:pt x="76" y="225"/>
                </a:lnTo>
                <a:lnTo>
                  <a:pt x="118" y="51"/>
                </a:lnTo>
                <a:lnTo>
                  <a:pt x="159" y="225"/>
                </a:lnTo>
                <a:lnTo>
                  <a:pt x="188" y="225"/>
                </a:lnTo>
                <a:lnTo>
                  <a:pt x="235" y="0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80">
            <a:extLst>
              <a:ext uri="{FF2B5EF4-FFF2-40B4-BE49-F238E27FC236}">
                <a16:creationId xmlns:a16="http://schemas.microsoft.com/office/drawing/2014/main" id="{D0EB9184-2EA8-5546-A037-611A6EEB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835" y="4450427"/>
            <a:ext cx="8818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6" name="Freeform 81">
            <a:extLst>
              <a:ext uri="{FF2B5EF4-FFF2-40B4-BE49-F238E27FC236}">
                <a16:creationId xmlns:a16="http://schemas.microsoft.com/office/drawing/2014/main" id="{786B5FD0-3BEB-8F44-8A88-60A753BB6B38}"/>
              </a:ext>
            </a:extLst>
          </p:cNvPr>
          <p:cNvSpPr>
            <a:spLocks/>
          </p:cNvSpPr>
          <p:nvPr/>
        </p:nvSpPr>
        <p:spPr bwMode="auto">
          <a:xfrm>
            <a:off x="8178107" y="4450427"/>
            <a:ext cx="54671" cy="91649"/>
          </a:xfrm>
          <a:custGeom>
            <a:avLst/>
            <a:gdLst>
              <a:gd name="T0" fmla="*/ 0 w 134"/>
              <a:gd name="T1" fmla="*/ 0 h 225"/>
              <a:gd name="T2" fmla="*/ 0 w 134"/>
              <a:gd name="T3" fmla="*/ 0 h 225"/>
              <a:gd name="T4" fmla="*/ 0 w 134"/>
              <a:gd name="T5" fmla="*/ 0 h 225"/>
              <a:gd name="T6" fmla="*/ 0 w 134"/>
              <a:gd name="T7" fmla="*/ 0 h 225"/>
              <a:gd name="T8" fmla="*/ 0 w 134"/>
              <a:gd name="T9" fmla="*/ 0 h 225"/>
              <a:gd name="T10" fmla="*/ 0 w 134"/>
              <a:gd name="T11" fmla="*/ 0 h 225"/>
              <a:gd name="T12" fmla="*/ 0 w 134"/>
              <a:gd name="T13" fmla="*/ 0 h 225"/>
              <a:gd name="T14" fmla="*/ 0 w 134"/>
              <a:gd name="T15" fmla="*/ 0 h 225"/>
              <a:gd name="T16" fmla="*/ 0 w 134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5">
                <a:moveTo>
                  <a:pt x="0" y="24"/>
                </a:moveTo>
                <a:lnTo>
                  <a:pt x="55" y="24"/>
                </a:lnTo>
                <a:lnTo>
                  <a:pt x="55" y="225"/>
                </a:lnTo>
                <a:lnTo>
                  <a:pt x="79" y="225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82">
            <a:extLst>
              <a:ext uri="{FF2B5EF4-FFF2-40B4-BE49-F238E27FC236}">
                <a16:creationId xmlns:a16="http://schemas.microsoft.com/office/drawing/2014/main" id="{EAD759A3-0A5E-5E46-A8EA-E45C770F7665}"/>
              </a:ext>
            </a:extLst>
          </p:cNvPr>
          <p:cNvSpPr>
            <a:spLocks/>
          </p:cNvSpPr>
          <p:nvPr/>
        </p:nvSpPr>
        <p:spPr bwMode="auto">
          <a:xfrm>
            <a:off x="8259232" y="4450427"/>
            <a:ext cx="52908" cy="91649"/>
          </a:xfrm>
          <a:custGeom>
            <a:avLst/>
            <a:gdLst>
              <a:gd name="T0" fmla="*/ 0 w 132"/>
              <a:gd name="T1" fmla="*/ 0 h 225"/>
              <a:gd name="T2" fmla="*/ 0 w 132"/>
              <a:gd name="T3" fmla="*/ 0 h 225"/>
              <a:gd name="T4" fmla="*/ 0 w 132"/>
              <a:gd name="T5" fmla="*/ 0 h 225"/>
              <a:gd name="T6" fmla="*/ 0 w 132"/>
              <a:gd name="T7" fmla="*/ 0 h 225"/>
              <a:gd name="T8" fmla="*/ 0 w 132"/>
              <a:gd name="T9" fmla="*/ 0 h 225"/>
              <a:gd name="T10" fmla="*/ 0 w 132"/>
              <a:gd name="T11" fmla="*/ 0 h 225"/>
              <a:gd name="T12" fmla="*/ 0 w 132"/>
              <a:gd name="T13" fmla="*/ 0 h 225"/>
              <a:gd name="T14" fmla="*/ 0 w 132"/>
              <a:gd name="T15" fmla="*/ 0 h 225"/>
              <a:gd name="T16" fmla="*/ 0 w 132"/>
              <a:gd name="T17" fmla="*/ 0 h 225"/>
              <a:gd name="T18" fmla="*/ 0 w 132"/>
              <a:gd name="T19" fmla="*/ 0 h 225"/>
              <a:gd name="T20" fmla="*/ 0 w 132"/>
              <a:gd name="T21" fmla="*/ 0 h 225"/>
              <a:gd name="T22" fmla="*/ 0 w 132"/>
              <a:gd name="T23" fmla="*/ 0 h 225"/>
              <a:gd name="T24" fmla="*/ 0 w 13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2" h="225">
                <a:moveTo>
                  <a:pt x="108" y="95"/>
                </a:moveTo>
                <a:lnTo>
                  <a:pt x="25" y="95"/>
                </a:lnTo>
                <a:lnTo>
                  <a:pt x="25" y="0"/>
                </a:lnTo>
                <a:lnTo>
                  <a:pt x="0" y="0"/>
                </a:lnTo>
                <a:lnTo>
                  <a:pt x="0" y="225"/>
                </a:lnTo>
                <a:lnTo>
                  <a:pt x="25" y="225"/>
                </a:lnTo>
                <a:lnTo>
                  <a:pt x="25" y="119"/>
                </a:lnTo>
                <a:lnTo>
                  <a:pt x="108" y="119"/>
                </a:lnTo>
                <a:lnTo>
                  <a:pt x="108" y="225"/>
                </a:lnTo>
                <a:lnTo>
                  <a:pt x="132" y="225"/>
                </a:lnTo>
                <a:lnTo>
                  <a:pt x="132" y="0"/>
                </a:lnTo>
                <a:lnTo>
                  <a:pt x="108" y="0"/>
                </a:lnTo>
                <a:lnTo>
                  <a:pt x="108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83">
            <a:extLst>
              <a:ext uri="{FF2B5EF4-FFF2-40B4-BE49-F238E27FC236}">
                <a16:creationId xmlns:a16="http://schemas.microsoft.com/office/drawing/2014/main" id="{BFCBF1C5-B89A-D94B-B949-7083870C496C}"/>
              </a:ext>
            </a:extLst>
          </p:cNvPr>
          <p:cNvSpPr>
            <a:spLocks noEditPoints="1"/>
          </p:cNvSpPr>
          <p:nvPr/>
        </p:nvSpPr>
        <p:spPr bwMode="auto">
          <a:xfrm>
            <a:off x="8028202" y="4566751"/>
            <a:ext cx="51144" cy="91649"/>
          </a:xfrm>
          <a:custGeom>
            <a:avLst/>
            <a:gdLst>
              <a:gd name="T0" fmla="*/ 0 w 128"/>
              <a:gd name="T1" fmla="*/ 0 h 226"/>
              <a:gd name="T2" fmla="*/ 0 w 128"/>
              <a:gd name="T3" fmla="*/ 0 h 226"/>
              <a:gd name="T4" fmla="*/ 0 w 128"/>
              <a:gd name="T5" fmla="*/ 0 h 226"/>
              <a:gd name="T6" fmla="*/ 0 w 128"/>
              <a:gd name="T7" fmla="*/ 0 h 226"/>
              <a:gd name="T8" fmla="*/ 0 w 128"/>
              <a:gd name="T9" fmla="*/ 0 h 226"/>
              <a:gd name="T10" fmla="*/ 0 w 128"/>
              <a:gd name="T11" fmla="*/ 0 h 226"/>
              <a:gd name="T12" fmla="*/ 0 w 128"/>
              <a:gd name="T13" fmla="*/ 0 h 226"/>
              <a:gd name="T14" fmla="*/ 0 w 128"/>
              <a:gd name="T15" fmla="*/ 0 h 226"/>
              <a:gd name="T16" fmla="*/ 0 w 128"/>
              <a:gd name="T17" fmla="*/ 0 h 226"/>
              <a:gd name="T18" fmla="*/ 0 w 128"/>
              <a:gd name="T19" fmla="*/ 0 h 226"/>
              <a:gd name="T20" fmla="*/ 0 w 128"/>
              <a:gd name="T21" fmla="*/ 0 h 226"/>
              <a:gd name="T22" fmla="*/ 0 w 128"/>
              <a:gd name="T23" fmla="*/ 0 h 226"/>
              <a:gd name="T24" fmla="*/ 0 w 128"/>
              <a:gd name="T25" fmla="*/ 0 h 226"/>
              <a:gd name="T26" fmla="*/ 0 w 128"/>
              <a:gd name="T27" fmla="*/ 0 h 226"/>
              <a:gd name="T28" fmla="*/ 0 w 128"/>
              <a:gd name="T29" fmla="*/ 0 h 226"/>
              <a:gd name="T30" fmla="*/ 0 w 128"/>
              <a:gd name="T31" fmla="*/ 0 h 226"/>
              <a:gd name="T32" fmla="*/ 0 w 128"/>
              <a:gd name="T33" fmla="*/ 0 h 2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226">
                <a:moveTo>
                  <a:pt x="67" y="0"/>
                </a:move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7"/>
                </a:lnTo>
                <a:lnTo>
                  <a:pt x="68" y="137"/>
                </a:lnTo>
                <a:cubicBezTo>
                  <a:pt x="118" y="137"/>
                  <a:pt x="128" y="96"/>
                  <a:pt x="128" y="76"/>
                </a:cubicBezTo>
                <a:lnTo>
                  <a:pt x="128" y="60"/>
                </a:lnTo>
                <a:cubicBezTo>
                  <a:pt x="128" y="41"/>
                  <a:pt x="118" y="0"/>
                  <a:pt x="67" y="0"/>
                </a:cubicBezTo>
                <a:close/>
                <a:moveTo>
                  <a:pt x="103" y="76"/>
                </a:moveTo>
                <a:lnTo>
                  <a:pt x="103" y="76"/>
                </a:lnTo>
                <a:cubicBezTo>
                  <a:pt x="103" y="108"/>
                  <a:pt x="80" y="113"/>
                  <a:pt x="67" y="113"/>
                </a:cubicBezTo>
                <a:lnTo>
                  <a:pt x="25" y="113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3" y="29"/>
                  <a:pt x="103" y="61"/>
                </a:cubicBezTo>
                <a:lnTo>
                  <a:pt x="103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84">
            <a:extLst>
              <a:ext uri="{FF2B5EF4-FFF2-40B4-BE49-F238E27FC236}">
                <a16:creationId xmlns:a16="http://schemas.microsoft.com/office/drawing/2014/main" id="{4DF91D5D-A728-6947-9F87-616D1CC261D3}"/>
              </a:ext>
            </a:extLst>
          </p:cNvPr>
          <p:cNvSpPr>
            <a:spLocks noEditPoints="1"/>
          </p:cNvSpPr>
          <p:nvPr/>
        </p:nvSpPr>
        <p:spPr bwMode="auto">
          <a:xfrm>
            <a:off x="8098746" y="4564989"/>
            <a:ext cx="51144" cy="95174"/>
          </a:xfrm>
          <a:custGeom>
            <a:avLst/>
            <a:gdLst>
              <a:gd name="T0" fmla="*/ 0 w 127"/>
              <a:gd name="T1" fmla="*/ 0 h 230"/>
              <a:gd name="T2" fmla="*/ 0 w 127"/>
              <a:gd name="T3" fmla="*/ 0 h 230"/>
              <a:gd name="T4" fmla="*/ 0 w 127"/>
              <a:gd name="T5" fmla="*/ 0 h 230"/>
              <a:gd name="T6" fmla="*/ 0 w 127"/>
              <a:gd name="T7" fmla="*/ 0 h 230"/>
              <a:gd name="T8" fmla="*/ 0 w 127"/>
              <a:gd name="T9" fmla="*/ 0 h 230"/>
              <a:gd name="T10" fmla="*/ 0 w 127"/>
              <a:gd name="T11" fmla="*/ 0 h 230"/>
              <a:gd name="T12" fmla="*/ 0 w 127"/>
              <a:gd name="T13" fmla="*/ 0 h 230"/>
              <a:gd name="T14" fmla="*/ 0 w 127"/>
              <a:gd name="T15" fmla="*/ 0 h 230"/>
              <a:gd name="T16" fmla="*/ 0 w 127"/>
              <a:gd name="T17" fmla="*/ 0 h 230"/>
              <a:gd name="T18" fmla="*/ 0 w 127"/>
              <a:gd name="T19" fmla="*/ 0 h 230"/>
              <a:gd name="T20" fmla="*/ 0 w 127"/>
              <a:gd name="T21" fmla="*/ 0 h 230"/>
              <a:gd name="T22" fmla="*/ 0 w 127"/>
              <a:gd name="T23" fmla="*/ 0 h 230"/>
              <a:gd name="T24" fmla="*/ 0 w 127"/>
              <a:gd name="T25" fmla="*/ 0 h 230"/>
              <a:gd name="T26" fmla="*/ 0 w 127"/>
              <a:gd name="T27" fmla="*/ 0 h 230"/>
              <a:gd name="T28" fmla="*/ 0 w 127"/>
              <a:gd name="T29" fmla="*/ 0 h 2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7" h="230">
                <a:moveTo>
                  <a:pt x="64" y="0"/>
                </a:moveTo>
                <a:cubicBezTo>
                  <a:pt x="13" y="0"/>
                  <a:pt x="0" y="40"/>
                  <a:pt x="0" y="60"/>
                </a:cubicBezTo>
                <a:lnTo>
                  <a:pt x="0" y="170"/>
                </a:lnTo>
                <a:cubicBezTo>
                  <a:pt x="0" y="191"/>
                  <a:pt x="14" y="230"/>
                  <a:pt x="64" y="230"/>
                </a:cubicBezTo>
                <a:cubicBezTo>
                  <a:pt x="114" y="230"/>
                  <a:pt x="127" y="191"/>
                  <a:pt x="127" y="170"/>
                </a:cubicBezTo>
                <a:lnTo>
                  <a:pt x="127" y="60"/>
                </a:lnTo>
                <a:cubicBezTo>
                  <a:pt x="127" y="40"/>
                  <a:pt x="113" y="0"/>
                  <a:pt x="64" y="0"/>
                </a:cubicBezTo>
                <a:close/>
                <a:moveTo>
                  <a:pt x="103" y="170"/>
                </a:moveTo>
                <a:lnTo>
                  <a:pt x="103" y="170"/>
                </a:lnTo>
                <a:cubicBezTo>
                  <a:pt x="103" y="202"/>
                  <a:pt x="77" y="207"/>
                  <a:pt x="64" y="207"/>
                </a:cubicBezTo>
                <a:cubicBezTo>
                  <a:pt x="51" y="207"/>
                  <a:pt x="24" y="202"/>
                  <a:pt x="24" y="170"/>
                </a:cubicBezTo>
                <a:lnTo>
                  <a:pt x="24" y="60"/>
                </a:lnTo>
                <a:cubicBezTo>
                  <a:pt x="24" y="29"/>
                  <a:pt x="51" y="24"/>
                  <a:pt x="64" y="24"/>
                </a:cubicBezTo>
                <a:cubicBezTo>
                  <a:pt x="77" y="24"/>
                  <a:pt x="103" y="29"/>
                  <a:pt x="103" y="60"/>
                </a:cubicBezTo>
                <a:lnTo>
                  <a:pt x="103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85">
            <a:extLst>
              <a:ext uri="{FF2B5EF4-FFF2-40B4-BE49-F238E27FC236}">
                <a16:creationId xmlns:a16="http://schemas.microsoft.com/office/drawing/2014/main" id="{389E060C-D959-EF4A-A2DB-22AB8CE86726}"/>
              </a:ext>
            </a:extLst>
          </p:cNvPr>
          <p:cNvSpPr>
            <a:spLocks/>
          </p:cNvSpPr>
          <p:nvPr/>
        </p:nvSpPr>
        <p:spPr bwMode="auto">
          <a:xfrm>
            <a:off x="8165762" y="4566751"/>
            <a:ext cx="61726" cy="91649"/>
          </a:xfrm>
          <a:custGeom>
            <a:avLst/>
            <a:gdLst>
              <a:gd name="T0" fmla="*/ 0 w 152"/>
              <a:gd name="T1" fmla="*/ 0 h 226"/>
              <a:gd name="T2" fmla="*/ 0 w 152"/>
              <a:gd name="T3" fmla="*/ 0 h 226"/>
              <a:gd name="T4" fmla="*/ 0 w 152"/>
              <a:gd name="T5" fmla="*/ 0 h 226"/>
              <a:gd name="T6" fmla="*/ 0 w 152"/>
              <a:gd name="T7" fmla="*/ 0 h 226"/>
              <a:gd name="T8" fmla="*/ 0 w 152"/>
              <a:gd name="T9" fmla="*/ 0 h 226"/>
              <a:gd name="T10" fmla="*/ 0 w 152"/>
              <a:gd name="T11" fmla="*/ 0 h 226"/>
              <a:gd name="T12" fmla="*/ 0 w 152"/>
              <a:gd name="T13" fmla="*/ 0 h 226"/>
              <a:gd name="T14" fmla="*/ 0 w 152"/>
              <a:gd name="T15" fmla="*/ 0 h 226"/>
              <a:gd name="T16" fmla="*/ 0 w 152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6">
                <a:moveTo>
                  <a:pt x="79" y="202"/>
                </a:move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6"/>
                </a:lnTo>
                <a:lnTo>
                  <a:pt x="96" y="226"/>
                </a:lnTo>
                <a:lnTo>
                  <a:pt x="152" y="0"/>
                </a:lnTo>
                <a:lnTo>
                  <a:pt x="128" y="0"/>
                </a:lnTo>
                <a:lnTo>
                  <a:pt x="79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08CC195B-2A00-5044-A8A4-9718D760C251}"/>
              </a:ext>
            </a:extLst>
          </p:cNvPr>
          <p:cNvSpPr>
            <a:spLocks/>
          </p:cNvSpPr>
          <p:nvPr/>
        </p:nvSpPr>
        <p:spPr bwMode="auto">
          <a:xfrm>
            <a:off x="8246887" y="4566751"/>
            <a:ext cx="49380" cy="91649"/>
          </a:xfrm>
          <a:custGeom>
            <a:avLst/>
            <a:gdLst>
              <a:gd name="T0" fmla="*/ 0 w 122"/>
              <a:gd name="T1" fmla="*/ 0 h 226"/>
              <a:gd name="T2" fmla="*/ 0 w 122"/>
              <a:gd name="T3" fmla="*/ 0 h 226"/>
              <a:gd name="T4" fmla="*/ 0 w 122"/>
              <a:gd name="T5" fmla="*/ 0 h 226"/>
              <a:gd name="T6" fmla="*/ 0 w 122"/>
              <a:gd name="T7" fmla="*/ 0 h 226"/>
              <a:gd name="T8" fmla="*/ 0 w 122"/>
              <a:gd name="T9" fmla="*/ 0 h 226"/>
              <a:gd name="T10" fmla="*/ 0 w 122"/>
              <a:gd name="T11" fmla="*/ 0 h 226"/>
              <a:gd name="T12" fmla="*/ 0 w 122"/>
              <a:gd name="T13" fmla="*/ 0 h 226"/>
              <a:gd name="T14" fmla="*/ 0 w 122"/>
              <a:gd name="T15" fmla="*/ 0 h 226"/>
              <a:gd name="T16" fmla="*/ 0 w 122"/>
              <a:gd name="T17" fmla="*/ 0 h 226"/>
              <a:gd name="T18" fmla="*/ 0 w 122"/>
              <a:gd name="T19" fmla="*/ 0 h 226"/>
              <a:gd name="T20" fmla="*/ 0 w 122"/>
              <a:gd name="T21" fmla="*/ 0 h 226"/>
              <a:gd name="T22" fmla="*/ 0 w 122"/>
              <a:gd name="T23" fmla="*/ 0 h 226"/>
              <a:gd name="T24" fmla="*/ 0 w 122"/>
              <a:gd name="T25" fmla="*/ 0 h 2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6">
                <a:moveTo>
                  <a:pt x="0" y="226"/>
                </a:moveTo>
                <a:lnTo>
                  <a:pt x="122" y="226"/>
                </a:lnTo>
                <a:lnTo>
                  <a:pt x="122" y="202"/>
                </a:lnTo>
                <a:lnTo>
                  <a:pt x="24" y="202"/>
                </a:lnTo>
                <a:lnTo>
                  <a:pt x="24" y="118"/>
                </a:lnTo>
                <a:lnTo>
                  <a:pt x="115" y="118"/>
                </a:lnTo>
                <a:lnTo>
                  <a:pt x="115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87">
            <a:extLst>
              <a:ext uri="{FF2B5EF4-FFF2-40B4-BE49-F238E27FC236}">
                <a16:creationId xmlns:a16="http://schemas.microsoft.com/office/drawing/2014/main" id="{B89E5ECF-4B70-D24D-A4CD-D9D0257CB4A5}"/>
              </a:ext>
            </a:extLst>
          </p:cNvPr>
          <p:cNvSpPr>
            <a:spLocks noEditPoints="1"/>
          </p:cNvSpPr>
          <p:nvPr/>
        </p:nvSpPr>
        <p:spPr bwMode="auto">
          <a:xfrm>
            <a:off x="8315667" y="4566751"/>
            <a:ext cx="54671" cy="91649"/>
          </a:xfrm>
          <a:custGeom>
            <a:avLst/>
            <a:gdLst>
              <a:gd name="T0" fmla="*/ 0 w 133"/>
              <a:gd name="T1" fmla="*/ 0 h 226"/>
              <a:gd name="T2" fmla="*/ 0 w 133"/>
              <a:gd name="T3" fmla="*/ 0 h 226"/>
              <a:gd name="T4" fmla="*/ 0 w 133"/>
              <a:gd name="T5" fmla="*/ 0 h 226"/>
              <a:gd name="T6" fmla="*/ 0 w 133"/>
              <a:gd name="T7" fmla="*/ 0 h 226"/>
              <a:gd name="T8" fmla="*/ 0 w 133"/>
              <a:gd name="T9" fmla="*/ 0 h 226"/>
              <a:gd name="T10" fmla="*/ 0 w 133"/>
              <a:gd name="T11" fmla="*/ 0 h 226"/>
              <a:gd name="T12" fmla="*/ 0 w 133"/>
              <a:gd name="T13" fmla="*/ 0 h 226"/>
              <a:gd name="T14" fmla="*/ 0 w 133"/>
              <a:gd name="T15" fmla="*/ 0 h 226"/>
              <a:gd name="T16" fmla="*/ 0 w 133"/>
              <a:gd name="T17" fmla="*/ 0 h 226"/>
              <a:gd name="T18" fmla="*/ 0 w 133"/>
              <a:gd name="T19" fmla="*/ 0 h 226"/>
              <a:gd name="T20" fmla="*/ 0 w 133"/>
              <a:gd name="T21" fmla="*/ 0 h 226"/>
              <a:gd name="T22" fmla="*/ 0 w 133"/>
              <a:gd name="T23" fmla="*/ 0 h 226"/>
              <a:gd name="T24" fmla="*/ 0 w 133"/>
              <a:gd name="T25" fmla="*/ 0 h 226"/>
              <a:gd name="T26" fmla="*/ 0 w 133"/>
              <a:gd name="T27" fmla="*/ 0 h 226"/>
              <a:gd name="T28" fmla="*/ 0 w 133"/>
              <a:gd name="T29" fmla="*/ 0 h 226"/>
              <a:gd name="T30" fmla="*/ 0 w 133"/>
              <a:gd name="T31" fmla="*/ 0 h 226"/>
              <a:gd name="T32" fmla="*/ 0 w 133"/>
              <a:gd name="T33" fmla="*/ 0 h 226"/>
              <a:gd name="T34" fmla="*/ 0 w 133"/>
              <a:gd name="T35" fmla="*/ 0 h 226"/>
              <a:gd name="T36" fmla="*/ 0 w 133"/>
              <a:gd name="T37" fmla="*/ 0 h 226"/>
              <a:gd name="T38" fmla="*/ 0 w 133"/>
              <a:gd name="T39" fmla="*/ 0 h 2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33" h="226">
                <a:moveTo>
                  <a:pt x="128" y="70"/>
                </a:moveTo>
                <a:lnTo>
                  <a:pt x="128" y="60"/>
                </a:lnTo>
                <a:cubicBezTo>
                  <a:pt x="128" y="40"/>
                  <a:pt x="118" y="0"/>
                  <a:pt x="67" y="0"/>
                </a:cubicBez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0"/>
                </a:lnTo>
                <a:lnTo>
                  <a:pt x="62" y="130"/>
                </a:lnTo>
                <a:lnTo>
                  <a:pt x="106" y="226"/>
                </a:lnTo>
                <a:lnTo>
                  <a:pt x="133" y="226"/>
                </a:lnTo>
                <a:lnTo>
                  <a:pt x="87" y="128"/>
                </a:lnTo>
                <a:cubicBezTo>
                  <a:pt x="120" y="118"/>
                  <a:pt x="128" y="87"/>
                  <a:pt x="128" y="70"/>
                </a:cubicBezTo>
                <a:close/>
                <a:moveTo>
                  <a:pt x="25" y="106"/>
                </a:moveTo>
                <a:lnTo>
                  <a:pt x="25" y="106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4" y="29"/>
                  <a:pt x="104" y="61"/>
                </a:cubicBezTo>
                <a:lnTo>
                  <a:pt x="104" y="70"/>
                </a:lnTo>
                <a:cubicBezTo>
                  <a:pt x="104" y="102"/>
                  <a:pt x="80" y="106"/>
                  <a:pt x="67" y="106"/>
                </a:cubicBezTo>
                <a:lnTo>
                  <a:pt x="25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88">
            <a:extLst>
              <a:ext uri="{FF2B5EF4-FFF2-40B4-BE49-F238E27FC236}">
                <a16:creationId xmlns:a16="http://schemas.microsoft.com/office/drawing/2014/main" id="{ACBCEC8A-79FB-2344-9A63-6C042542100E}"/>
              </a:ext>
            </a:extLst>
          </p:cNvPr>
          <p:cNvSpPr>
            <a:spLocks/>
          </p:cNvSpPr>
          <p:nvPr/>
        </p:nvSpPr>
        <p:spPr bwMode="auto">
          <a:xfrm>
            <a:off x="8384447" y="4566751"/>
            <a:ext cx="54671" cy="91649"/>
          </a:xfrm>
          <a:custGeom>
            <a:avLst/>
            <a:gdLst>
              <a:gd name="T0" fmla="*/ 0 w 134"/>
              <a:gd name="T1" fmla="*/ 0 h 226"/>
              <a:gd name="T2" fmla="*/ 0 w 134"/>
              <a:gd name="T3" fmla="*/ 0 h 226"/>
              <a:gd name="T4" fmla="*/ 0 w 134"/>
              <a:gd name="T5" fmla="*/ 0 h 226"/>
              <a:gd name="T6" fmla="*/ 0 w 134"/>
              <a:gd name="T7" fmla="*/ 0 h 226"/>
              <a:gd name="T8" fmla="*/ 0 w 134"/>
              <a:gd name="T9" fmla="*/ 0 h 226"/>
              <a:gd name="T10" fmla="*/ 0 w 134"/>
              <a:gd name="T11" fmla="*/ 0 h 226"/>
              <a:gd name="T12" fmla="*/ 0 w 134"/>
              <a:gd name="T13" fmla="*/ 0 h 226"/>
              <a:gd name="T14" fmla="*/ 0 w 134"/>
              <a:gd name="T15" fmla="*/ 0 h 226"/>
              <a:gd name="T16" fmla="*/ 0 w 134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6">
                <a:moveTo>
                  <a:pt x="0" y="24"/>
                </a:moveTo>
                <a:lnTo>
                  <a:pt x="55" y="24"/>
                </a:lnTo>
                <a:lnTo>
                  <a:pt x="55" y="226"/>
                </a:lnTo>
                <a:lnTo>
                  <a:pt x="79" y="226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89">
            <a:extLst>
              <a:ext uri="{FF2B5EF4-FFF2-40B4-BE49-F238E27FC236}">
                <a16:creationId xmlns:a16="http://schemas.microsoft.com/office/drawing/2014/main" id="{256EDA62-2FA5-0E40-A40B-F499F9D778A7}"/>
              </a:ext>
            </a:extLst>
          </p:cNvPr>
          <p:cNvSpPr>
            <a:spLocks/>
          </p:cNvSpPr>
          <p:nvPr/>
        </p:nvSpPr>
        <p:spPr bwMode="auto">
          <a:xfrm>
            <a:off x="8454991" y="4566751"/>
            <a:ext cx="56435" cy="91649"/>
          </a:xfrm>
          <a:custGeom>
            <a:avLst/>
            <a:gdLst>
              <a:gd name="T0" fmla="*/ 0 w 143"/>
              <a:gd name="T1" fmla="*/ 0 h 226"/>
              <a:gd name="T2" fmla="*/ 0 w 143"/>
              <a:gd name="T3" fmla="*/ 0 h 226"/>
              <a:gd name="T4" fmla="*/ 0 w 143"/>
              <a:gd name="T5" fmla="*/ 0 h 226"/>
              <a:gd name="T6" fmla="*/ 0 w 143"/>
              <a:gd name="T7" fmla="*/ 0 h 226"/>
              <a:gd name="T8" fmla="*/ 0 w 143"/>
              <a:gd name="T9" fmla="*/ 0 h 226"/>
              <a:gd name="T10" fmla="*/ 0 w 143"/>
              <a:gd name="T11" fmla="*/ 0 h 226"/>
              <a:gd name="T12" fmla="*/ 0 w 143"/>
              <a:gd name="T13" fmla="*/ 0 h 226"/>
              <a:gd name="T14" fmla="*/ 0 w 143"/>
              <a:gd name="T15" fmla="*/ 0 h 226"/>
              <a:gd name="T16" fmla="*/ 0 w 143"/>
              <a:gd name="T17" fmla="*/ 0 h 226"/>
              <a:gd name="T18" fmla="*/ 0 w 143"/>
              <a:gd name="T19" fmla="*/ 0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3" h="226">
                <a:moveTo>
                  <a:pt x="117" y="0"/>
                </a:moveTo>
                <a:lnTo>
                  <a:pt x="72" y="113"/>
                </a:lnTo>
                <a:lnTo>
                  <a:pt x="26" y="0"/>
                </a:lnTo>
                <a:lnTo>
                  <a:pt x="0" y="0"/>
                </a:lnTo>
                <a:lnTo>
                  <a:pt x="59" y="144"/>
                </a:lnTo>
                <a:lnTo>
                  <a:pt x="59" y="226"/>
                </a:lnTo>
                <a:lnTo>
                  <a:pt x="84" y="226"/>
                </a:lnTo>
                <a:lnTo>
                  <a:pt x="84" y="144"/>
                </a:lnTo>
                <a:lnTo>
                  <a:pt x="143" y="0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078F7-C712-4BC6-9C69-1DB632DA13FC}"/>
              </a:ext>
            </a:extLst>
          </p:cNvPr>
          <p:cNvGrpSpPr/>
          <p:nvPr userDrawn="1"/>
        </p:nvGrpSpPr>
        <p:grpSpPr>
          <a:xfrm>
            <a:off x="7352748" y="4101455"/>
            <a:ext cx="492041" cy="560470"/>
            <a:chOff x="7352748" y="4101455"/>
            <a:chExt cx="492041" cy="560470"/>
          </a:xfrm>
        </p:grpSpPr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8582" y="4101455"/>
              <a:ext cx="340373" cy="345447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0851" y="4524451"/>
              <a:ext cx="74071" cy="133949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20303BE-AC2C-43FC-8F9A-5888178A5056}"/>
                </a:ext>
              </a:extLst>
            </p:cNvPr>
            <p:cNvGrpSpPr/>
            <p:nvPr userDrawn="1"/>
          </p:nvGrpSpPr>
          <p:grpSpPr>
            <a:xfrm>
              <a:off x="7352748" y="4520926"/>
              <a:ext cx="492041" cy="140999"/>
              <a:chOff x="7352748" y="4520926"/>
              <a:chExt cx="492041" cy="140999"/>
            </a:xfrm>
          </p:grpSpPr>
          <p:sp>
            <p:nvSpPr>
              <p:cNvPr id="37" name="Freeform 91">
                <a:extLst>
                  <a:ext uri="{FF2B5EF4-FFF2-40B4-BE49-F238E27FC236}">
                    <a16:creationId xmlns:a16="http://schemas.microsoft.com/office/drawing/2014/main" id="{7B6AD75A-FD16-1E47-AC2E-89D142A8A6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748" y="4520926"/>
                <a:ext cx="86416" cy="140999"/>
              </a:xfrm>
              <a:custGeom>
                <a:avLst/>
                <a:gdLst>
                  <a:gd name="T0" fmla="*/ 0 w 217"/>
                  <a:gd name="T1" fmla="*/ 0 h 342"/>
                  <a:gd name="T2" fmla="*/ 0 w 217"/>
                  <a:gd name="T3" fmla="*/ 0 h 342"/>
                  <a:gd name="T4" fmla="*/ 0 w 217"/>
                  <a:gd name="T5" fmla="*/ 0 h 342"/>
                  <a:gd name="T6" fmla="*/ 0 w 217"/>
                  <a:gd name="T7" fmla="*/ 0 h 342"/>
                  <a:gd name="T8" fmla="*/ 0 w 217"/>
                  <a:gd name="T9" fmla="*/ 0 h 342"/>
                  <a:gd name="T10" fmla="*/ 0 w 217"/>
                  <a:gd name="T11" fmla="*/ 0 h 342"/>
                  <a:gd name="T12" fmla="*/ 0 w 217"/>
                  <a:gd name="T13" fmla="*/ 0 h 342"/>
                  <a:gd name="T14" fmla="*/ 0 w 217"/>
                  <a:gd name="T15" fmla="*/ 0 h 342"/>
                  <a:gd name="T16" fmla="*/ 0 w 217"/>
                  <a:gd name="T17" fmla="*/ 0 h 342"/>
                  <a:gd name="T18" fmla="*/ 0 w 217"/>
                  <a:gd name="T19" fmla="*/ 0 h 342"/>
                  <a:gd name="T20" fmla="*/ 0 w 217"/>
                  <a:gd name="T21" fmla="*/ 0 h 342"/>
                  <a:gd name="T22" fmla="*/ 0 w 217"/>
                  <a:gd name="T23" fmla="*/ 0 h 342"/>
                  <a:gd name="T24" fmla="*/ 0 w 217"/>
                  <a:gd name="T25" fmla="*/ 0 h 342"/>
                  <a:gd name="T26" fmla="*/ 0 w 217"/>
                  <a:gd name="T27" fmla="*/ 0 h 342"/>
                  <a:gd name="T28" fmla="*/ 0 w 217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7" h="342">
                    <a:moveTo>
                      <a:pt x="109" y="0"/>
                    </a:moveTo>
                    <a:cubicBezTo>
                      <a:pt x="35" y="1"/>
                      <a:pt x="0" y="52"/>
                      <a:pt x="0" y="96"/>
                    </a:cubicBezTo>
                    <a:lnTo>
                      <a:pt x="0" y="245"/>
                    </a:lnTo>
                    <a:cubicBezTo>
                      <a:pt x="0" y="290"/>
                      <a:pt x="35" y="341"/>
                      <a:pt x="109" y="342"/>
                    </a:cubicBezTo>
                    <a:cubicBezTo>
                      <a:pt x="183" y="341"/>
                      <a:pt x="217" y="290"/>
                      <a:pt x="217" y="245"/>
                    </a:cubicBezTo>
                    <a:lnTo>
                      <a:pt x="217" y="96"/>
                    </a:lnTo>
                    <a:cubicBezTo>
                      <a:pt x="217" y="52"/>
                      <a:pt x="183" y="1"/>
                      <a:pt x="109" y="0"/>
                    </a:cubicBezTo>
                    <a:close/>
                    <a:moveTo>
                      <a:pt x="150" y="240"/>
                    </a:moveTo>
                    <a:lnTo>
                      <a:pt x="150" y="240"/>
                    </a:lnTo>
                    <a:cubicBezTo>
                      <a:pt x="150" y="266"/>
                      <a:pt x="124" y="274"/>
                      <a:pt x="109" y="274"/>
                    </a:cubicBezTo>
                    <a:cubicBezTo>
                      <a:pt x="93" y="274"/>
                      <a:pt x="67" y="266"/>
                      <a:pt x="67" y="240"/>
                    </a:cubicBezTo>
                    <a:lnTo>
                      <a:pt x="67" y="102"/>
                    </a:lnTo>
                    <a:cubicBezTo>
                      <a:pt x="67" y="76"/>
                      <a:pt x="93" y="68"/>
                      <a:pt x="109" y="68"/>
                    </a:cubicBezTo>
                    <a:cubicBezTo>
                      <a:pt x="124" y="68"/>
                      <a:pt x="150" y="76"/>
                      <a:pt x="150" y="102"/>
                    </a:cubicBezTo>
                    <a:lnTo>
                      <a:pt x="150" y="2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3">
                <a:extLst>
                  <a:ext uri="{FF2B5EF4-FFF2-40B4-BE49-F238E27FC236}">
                    <a16:creationId xmlns:a16="http://schemas.microsoft.com/office/drawing/2014/main" id="{4482C379-E4D6-2D48-B5BD-11EF108353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9631" y="4524451"/>
                <a:ext cx="100525" cy="133949"/>
              </a:xfrm>
              <a:custGeom>
                <a:avLst/>
                <a:gdLst>
                  <a:gd name="T0" fmla="*/ 0 w 251"/>
                  <a:gd name="T1" fmla="*/ 0 h 330"/>
                  <a:gd name="T2" fmla="*/ 0 w 251"/>
                  <a:gd name="T3" fmla="*/ 0 h 330"/>
                  <a:gd name="T4" fmla="*/ 0 w 251"/>
                  <a:gd name="T5" fmla="*/ 0 h 330"/>
                  <a:gd name="T6" fmla="*/ 0 w 251"/>
                  <a:gd name="T7" fmla="*/ 0 h 330"/>
                  <a:gd name="T8" fmla="*/ 0 w 251"/>
                  <a:gd name="T9" fmla="*/ 0 h 330"/>
                  <a:gd name="T10" fmla="*/ 0 w 251"/>
                  <a:gd name="T11" fmla="*/ 0 h 330"/>
                  <a:gd name="T12" fmla="*/ 0 w 251"/>
                  <a:gd name="T13" fmla="*/ 0 h 330"/>
                  <a:gd name="T14" fmla="*/ 0 w 251"/>
                  <a:gd name="T15" fmla="*/ 0 h 330"/>
                  <a:gd name="T16" fmla="*/ 0 w 251"/>
                  <a:gd name="T17" fmla="*/ 0 h 330"/>
                  <a:gd name="T18" fmla="*/ 0 w 251"/>
                  <a:gd name="T19" fmla="*/ 0 h 330"/>
                  <a:gd name="T20" fmla="*/ 0 w 251"/>
                  <a:gd name="T21" fmla="*/ 0 h 330"/>
                  <a:gd name="T22" fmla="*/ 0 w 251"/>
                  <a:gd name="T23" fmla="*/ 0 h 330"/>
                  <a:gd name="T24" fmla="*/ 0 w 251"/>
                  <a:gd name="T25" fmla="*/ 0 h 330"/>
                  <a:gd name="T26" fmla="*/ 0 w 251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330">
                    <a:moveTo>
                      <a:pt x="86" y="0"/>
                    </a:moveTo>
                    <a:lnTo>
                      <a:pt x="0" y="330"/>
                    </a:lnTo>
                    <a:lnTo>
                      <a:pt x="67" y="330"/>
                    </a:lnTo>
                    <a:lnTo>
                      <a:pt x="82" y="271"/>
                    </a:lnTo>
                    <a:lnTo>
                      <a:pt x="169" y="271"/>
                    </a:lnTo>
                    <a:lnTo>
                      <a:pt x="184" y="330"/>
                    </a:lnTo>
                    <a:lnTo>
                      <a:pt x="251" y="330"/>
                    </a:lnTo>
                    <a:lnTo>
                      <a:pt x="164" y="0"/>
                    </a:lnTo>
                    <a:lnTo>
                      <a:pt x="86" y="0"/>
                    </a:lnTo>
                    <a:close/>
                    <a:moveTo>
                      <a:pt x="99" y="207"/>
                    </a:moveTo>
                    <a:lnTo>
                      <a:pt x="99" y="207"/>
                    </a:lnTo>
                    <a:lnTo>
                      <a:pt x="126" y="103"/>
                    </a:lnTo>
                    <a:lnTo>
                      <a:pt x="153" y="207"/>
                    </a:lnTo>
                    <a:lnTo>
                      <a:pt x="99" y="2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4">
                <a:extLst>
                  <a:ext uri="{FF2B5EF4-FFF2-40B4-BE49-F238E27FC236}">
                    <a16:creationId xmlns:a16="http://schemas.microsoft.com/office/drawing/2014/main" id="{86E9930F-800D-A040-8765-5FF6BB15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218" y="4524451"/>
                <a:ext cx="100525" cy="133949"/>
              </a:xfrm>
              <a:custGeom>
                <a:avLst/>
                <a:gdLst>
                  <a:gd name="T0" fmla="*/ 0 w 249"/>
                  <a:gd name="T1" fmla="*/ 0 h 330"/>
                  <a:gd name="T2" fmla="*/ 0 w 249"/>
                  <a:gd name="T3" fmla="*/ 0 h 330"/>
                  <a:gd name="T4" fmla="*/ 0 w 249"/>
                  <a:gd name="T5" fmla="*/ 0 h 330"/>
                  <a:gd name="T6" fmla="*/ 0 w 249"/>
                  <a:gd name="T7" fmla="*/ 0 h 330"/>
                  <a:gd name="T8" fmla="*/ 0 w 249"/>
                  <a:gd name="T9" fmla="*/ 0 h 330"/>
                  <a:gd name="T10" fmla="*/ 0 w 249"/>
                  <a:gd name="T11" fmla="*/ 0 h 330"/>
                  <a:gd name="T12" fmla="*/ 0 w 249"/>
                  <a:gd name="T13" fmla="*/ 0 h 330"/>
                  <a:gd name="T14" fmla="*/ 0 w 249"/>
                  <a:gd name="T15" fmla="*/ 0 h 330"/>
                  <a:gd name="T16" fmla="*/ 0 w 249"/>
                  <a:gd name="T17" fmla="*/ 0 h 330"/>
                  <a:gd name="T18" fmla="*/ 0 w 249"/>
                  <a:gd name="T19" fmla="*/ 0 h 330"/>
                  <a:gd name="T20" fmla="*/ 0 w 249"/>
                  <a:gd name="T21" fmla="*/ 0 h 330"/>
                  <a:gd name="T22" fmla="*/ 0 w 249"/>
                  <a:gd name="T23" fmla="*/ 0 h 330"/>
                  <a:gd name="T24" fmla="*/ 0 w 249"/>
                  <a:gd name="T25" fmla="*/ 0 h 3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9" h="330">
                    <a:moveTo>
                      <a:pt x="248" y="0"/>
                    </a:moveTo>
                    <a:lnTo>
                      <a:pt x="171" y="0"/>
                    </a:lnTo>
                    <a:lnTo>
                      <a:pt x="125" y="96"/>
                    </a:lnTo>
                    <a:lnTo>
                      <a:pt x="78" y="0"/>
                    </a:lnTo>
                    <a:lnTo>
                      <a:pt x="1" y="0"/>
                    </a:lnTo>
                    <a:lnTo>
                      <a:pt x="86" y="165"/>
                    </a:lnTo>
                    <a:lnTo>
                      <a:pt x="0" y="330"/>
                    </a:lnTo>
                    <a:lnTo>
                      <a:pt x="78" y="330"/>
                    </a:lnTo>
                    <a:lnTo>
                      <a:pt x="125" y="234"/>
                    </a:lnTo>
                    <a:lnTo>
                      <a:pt x="171" y="330"/>
                    </a:lnTo>
                    <a:lnTo>
                      <a:pt x="249" y="330"/>
                    </a:lnTo>
                    <a:lnTo>
                      <a:pt x="163" y="165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95">
                <a:extLst>
                  <a:ext uri="{FF2B5EF4-FFF2-40B4-BE49-F238E27FC236}">
                    <a16:creationId xmlns:a16="http://schemas.microsoft.com/office/drawing/2014/main" id="{F3321455-EE8E-124F-9C09-28E7D90FF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0737" y="4524451"/>
                <a:ext cx="104052" cy="133949"/>
              </a:xfrm>
              <a:custGeom>
                <a:avLst/>
                <a:gdLst>
                  <a:gd name="T0" fmla="*/ 0 w 257"/>
                  <a:gd name="T1" fmla="*/ 0 h 330"/>
                  <a:gd name="T2" fmla="*/ 0 w 257"/>
                  <a:gd name="T3" fmla="*/ 0 h 330"/>
                  <a:gd name="T4" fmla="*/ 0 w 257"/>
                  <a:gd name="T5" fmla="*/ 0 h 330"/>
                  <a:gd name="T6" fmla="*/ 0 w 257"/>
                  <a:gd name="T7" fmla="*/ 0 h 330"/>
                  <a:gd name="T8" fmla="*/ 0 w 257"/>
                  <a:gd name="T9" fmla="*/ 0 h 330"/>
                  <a:gd name="T10" fmla="*/ 0 w 257"/>
                  <a:gd name="T11" fmla="*/ 0 h 330"/>
                  <a:gd name="T12" fmla="*/ 0 w 257"/>
                  <a:gd name="T13" fmla="*/ 0 h 330"/>
                  <a:gd name="T14" fmla="*/ 0 w 257"/>
                  <a:gd name="T15" fmla="*/ 0 h 330"/>
                  <a:gd name="T16" fmla="*/ 0 w 257"/>
                  <a:gd name="T17" fmla="*/ 0 h 330"/>
                  <a:gd name="T18" fmla="*/ 0 w 257"/>
                  <a:gd name="T19" fmla="*/ 0 h 330"/>
                  <a:gd name="T20" fmla="*/ 0 w 257"/>
                  <a:gd name="T21" fmla="*/ 0 h 330"/>
                  <a:gd name="T22" fmla="*/ 0 w 257"/>
                  <a:gd name="T23" fmla="*/ 0 h 330"/>
                  <a:gd name="T24" fmla="*/ 0 w 257"/>
                  <a:gd name="T25" fmla="*/ 0 h 330"/>
                  <a:gd name="T26" fmla="*/ 0 w 257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330">
                    <a:moveTo>
                      <a:pt x="128" y="12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330"/>
                    </a:lnTo>
                    <a:lnTo>
                      <a:pt x="66" y="330"/>
                    </a:lnTo>
                    <a:lnTo>
                      <a:pt x="66" y="142"/>
                    </a:lnTo>
                    <a:lnTo>
                      <a:pt x="108" y="230"/>
                    </a:lnTo>
                    <a:lnTo>
                      <a:pt x="149" y="230"/>
                    </a:lnTo>
                    <a:lnTo>
                      <a:pt x="191" y="143"/>
                    </a:lnTo>
                    <a:lnTo>
                      <a:pt x="191" y="330"/>
                    </a:lnTo>
                    <a:lnTo>
                      <a:pt x="257" y="330"/>
                    </a:lnTo>
                    <a:lnTo>
                      <a:pt x="257" y="0"/>
                    </a:lnTo>
                    <a:lnTo>
                      <a:pt x="187" y="0"/>
                    </a:lnTo>
                    <a:lnTo>
                      <a:pt x="128" y="1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0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38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5042914" cy="706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12763"/>
            <a:ext cx="1757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1650" y="1698625"/>
            <a:ext cx="808771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70" r:id="rId5"/>
    <p:sldLayoutId id="2147484971" r:id="rId6"/>
    <p:sldLayoutId id="2147484968" r:id="rId7"/>
    <p:sldLayoutId id="2147484969" r:id="rId8"/>
    <p:sldLayoutId id="2147484972" r:id="rId9"/>
    <p:sldLayoutId id="2147485005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  <p:sldLayoutId id="2147484982" r:id="rId19"/>
    <p:sldLayoutId id="2147484990" r:id="rId20"/>
    <p:sldLayoutId id="2147484991" r:id="rId21"/>
    <p:sldLayoutId id="2147484992" r:id="rId22"/>
    <p:sldLayoutId id="2147484993" r:id="rId23"/>
    <p:sldLayoutId id="2147484981" r:id="rId24"/>
    <p:sldLayoutId id="2147484996" r:id="rId25"/>
    <p:sldLayoutId id="2147484997" r:id="rId26"/>
    <p:sldLayoutId id="2147484998" r:id="rId27"/>
    <p:sldLayoutId id="2147484999" r:id="rId28"/>
    <p:sldLayoutId id="2147485000" r:id="rId29"/>
    <p:sldLayoutId id="2147485001" r:id="rId30"/>
    <p:sldLayoutId id="2147485002" r:id="rId31"/>
    <p:sldLayoutId id="2147485003" r:id="rId32"/>
    <p:sldLayoutId id="2147484983" r:id="rId33"/>
    <p:sldLayoutId id="2147484984" r:id="rId34"/>
    <p:sldLayoutId id="2147484985" r:id="rId35"/>
    <p:sldLayoutId id="2147484986" r:id="rId36"/>
    <p:sldLayoutId id="2147484987" r:id="rId37"/>
    <p:sldLayoutId id="2147484988" r:id="rId38"/>
    <p:sldLayoutId id="2147484989" r:id="rId39"/>
    <p:sldLayoutId id="2147485004" r:id="rId4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15900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9263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11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26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2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1575" userDrawn="1">
          <p15:clr>
            <a:srgbClr val="F26B43"/>
          </p15:clr>
        </p15:guide>
        <p15:guide id="8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video" Target="https://www.youtube.com/embed/f_G8T3qGvYo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A367-B4E3-DE4C-BA6C-2F4BC7A6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93" y="975145"/>
            <a:ext cx="8065235" cy="772107"/>
          </a:xfrm>
        </p:spPr>
        <p:txBody>
          <a:bodyPr/>
          <a:lstStyle/>
          <a:p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기후위기가 우리에게 미치는 영향</a:t>
            </a:r>
            <a:endParaRPr lang="en-US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82424E-6150-4760-8813-EF76D5BB84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0" y="1814513"/>
            <a:ext cx="8004175" cy="369332"/>
          </a:xfrm>
        </p:spPr>
        <p:txBody>
          <a:bodyPr/>
          <a:lstStyle/>
          <a:p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초등학생을 위한 기후위기 </a:t>
            </a:r>
            <a:r>
              <a:rPr lang="en-US" altLang="ko-KR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(9-11</a:t>
            </a:r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</a:t>
            </a:r>
            <a:r>
              <a:rPr lang="en-US" altLang="ko-KR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n-GB" sz="24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5184779-782F-4D69-B332-E16FC8223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05" y="3218390"/>
            <a:ext cx="32146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8B6A7-1A3B-CBD8-27CC-56331E4377CC}"/>
              </a:ext>
            </a:extLst>
          </p:cNvPr>
          <p:cNvSpPr txBox="1"/>
          <p:nvPr/>
        </p:nvSpPr>
        <p:spPr>
          <a:xfrm>
            <a:off x="481508" y="4603098"/>
            <a:ext cx="36757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</a:t>
            </a:r>
            <a:r>
              <a:rPr lang="ko-KR" altLang="en-US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자료는 교육 목적으로만 사용 가능합니다</a:t>
            </a:r>
            <a:r>
              <a:rPr lang="en-US" altLang="ko-KR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GB" sz="12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44665-DFF6-4BBD-B9BC-8A4E0E6D39D4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887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D7FBD-0FD3-4B3E-B959-DDCB973DBB8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533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D464FFA-3DDC-45EC-A9D5-AEC29D5E1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024"/>
            <a:ext cx="9144000" cy="46554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7B3348-C515-41D9-9E4F-5F1ACC5A0709}"/>
              </a:ext>
            </a:extLst>
          </p:cNvPr>
          <p:cNvGrpSpPr/>
          <p:nvPr/>
        </p:nvGrpSpPr>
        <p:grpSpPr>
          <a:xfrm>
            <a:off x="7940436" y="2202417"/>
            <a:ext cx="1008611" cy="939101"/>
            <a:chOff x="7940436" y="2202417"/>
            <a:chExt cx="1008611" cy="93910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7469E9-76D7-4F86-80C5-93B7D91451BD}"/>
                </a:ext>
              </a:extLst>
            </p:cNvPr>
            <p:cNvCxnSpPr>
              <a:cxnSpLocks/>
            </p:cNvCxnSpPr>
            <p:nvPr/>
          </p:nvCxnSpPr>
          <p:spPr>
            <a:xfrm>
              <a:off x="8406245" y="2459182"/>
              <a:ext cx="370610" cy="682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053D40-C440-4889-811A-9020E4754DFE}"/>
                </a:ext>
              </a:extLst>
            </p:cNvPr>
            <p:cNvSpPr txBox="1"/>
            <p:nvPr/>
          </p:nvSpPr>
          <p:spPr>
            <a:xfrm>
              <a:off x="7940436" y="2202417"/>
              <a:ext cx="1008611" cy="338554"/>
            </a:xfrm>
            <a:prstGeom prst="rect">
              <a:avLst/>
            </a:prstGeom>
            <a:solidFill>
              <a:srgbClr val="61A534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바누아투</a:t>
              </a:r>
              <a:endParaRPr lang="en-GB" sz="1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80BBE9-3BC1-4F73-AA01-CAA99C8CB519}"/>
              </a:ext>
            </a:extLst>
          </p:cNvPr>
          <p:cNvSpPr txBox="1"/>
          <p:nvPr/>
        </p:nvSpPr>
        <p:spPr>
          <a:xfrm>
            <a:off x="2736976" y="365232"/>
            <a:ext cx="3670049" cy="523220"/>
          </a:xfrm>
          <a:prstGeom prst="rect">
            <a:avLst/>
          </a:prstGeom>
          <a:solidFill>
            <a:srgbClr val="61A5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어디에 있나요</a:t>
            </a:r>
            <a:r>
              <a:rPr lang="en-GB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796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350871" y="305639"/>
            <a:ext cx="6442259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바누아투는 어떤 곳일까요</a:t>
            </a:r>
            <a:r>
              <a:rPr lang="en-US" altLang="ko-KR" sz="36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US" sz="3600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6F5709-4ED1-42D1-BA5F-D832DE61F0A0}"/>
              </a:ext>
            </a:extLst>
          </p:cNvPr>
          <p:cNvSpPr/>
          <p:nvPr/>
        </p:nvSpPr>
        <p:spPr>
          <a:xfrm>
            <a:off x="654050" y="1134106"/>
            <a:ext cx="7835900" cy="3593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바누아투는 남태평양 바다 위에 있는 섬들로 이루어진 군도입니다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b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기후위기는 바누아투 사람들의 삶을 바꾸고 있습니다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해수면이 상승하면서 땅이 사라지고 있습니다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GB" spc="-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사이클론이나 가뭄처럼 극단적인 기후 현상이 더욱 자주 발생하고 있습니다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이들은 농작물을 망가뜨려 사람들이 먹을 식량을 기르거나 음식을 구입하는 것을 어렵게 만듭니다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해수 온도가 올라가면서 물고기와 바다 생물에 영향을 미칩니다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바누아투에 사는 많은 사람들이 물고기를 잡아 생계를 유지합니다</a:t>
            </a:r>
            <a:r>
              <a:rPr lang="en-US" altLang="ko-KR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GB" spc="-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C6820C7-11E3-43D5-9825-46B30E5EFF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181100" y="305639"/>
            <a:ext cx="6442259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 이야기</a:t>
            </a:r>
            <a:endParaRPr lang="en-US" sz="3600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144D3C3-D2C0-4C6A-B2E4-08C2A3F26CB4}"/>
              </a:ext>
            </a:extLst>
          </p:cNvPr>
          <p:cNvSpPr/>
          <p:nvPr/>
        </p:nvSpPr>
        <p:spPr>
          <a:xfrm>
            <a:off x="1304362" y="2751311"/>
            <a:ext cx="4182038" cy="1832703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기후위기는 당신과 당신 주변 사람들의 삶에 어떤 영향을 주나요</a:t>
            </a:r>
            <a:r>
              <a:rPr lang="en-US" altLang="ko-KR" sz="2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0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F054C0F-EECC-4A14-B392-8C37DCD7746D}"/>
              </a:ext>
            </a:extLst>
          </p:cNvPr>
          <p:cNvSpPr/>
          <p:nvPr/>
        </p:nvSpPr>
        <p:spPr>
          <a:xfrm>
            <a:off x="1520641" y="1309901"/>
            <a:ext cx="2420332" cy="1261849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어디에 사나요</a:t>
            </a:r>
            <a:r>
              <a:rPr lang="en-US" altLang="ko-KR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5826469-0586-49AB-94FD-BB3A3B95D87B}"/>
              </a:ext>
            </a:extLst>
          </p:cNvPr>
          <p:cNvSpPr/>
          <p:nvPr/>
        </p:nvSpPr>
        <p:spPr>
          <a:xfrm>
            <a:off x="4571099" y="1130341"/>
            <a:ext cx="3243973" cy="1261849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무슨 일을</a:t>
            </a:r>
            <a:endParaRPr lang="en-US" altLang="ko-KR" sz="24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하나요</a:t>
            </a:r>
            <a:r>
              <a:rPr lang="en-US" altLang="ko-KR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DF1F58D-ACA9-4EF7-A541-D2B9728A6681}"/>
              </a:ext>
            </a:extLst>
          </p:cNvPr>
          <p:cNvSpPr/>
          <p:nvPr/>
        </p:nvSpPr>
        <p:spPr>
          <a:xfrm>
            <a:off x="5870668" y="2751311"/>
            <a:ext cx="2590426" cy="1325414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기후위기를 생각하면 어떤 기분이 드나요</a:t>
            </a:r>
            <a:r>
              <a:rPr lang="en-US" altLang="ko-KR" sz="2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0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4ED1388-82FE-42B3-90E9-BB4688804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181100" y="305639"/>
            <a:ext cx="6442259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 이야기</a:t>
            </a:r>
            <a:endParaRPr lang="en-US" sz="3600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144D3C3-D2C0-4C6A-B2E4-08C2A3F26CB4}"/>
              </a:ext>
            </a:extLst>
          </p:cNvPr>
          <p:cNvSpPr/>
          <p:nvPr/>
        </p:nvSpPr>
        <p:spPr>
          <a:xfrm>
            <a:off x="737228" y="2742925"/>
            <a:ext cx="3834771" cy="1852247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기후위기를 막기 위해 필요한 또다른 일은 무엇일까요</a:t>
            </a:r>
            <a:r>
              <a:rPr lang="en-US" altLang="ko-KR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F054C0F-EECC-4A14-B392-8C37DCD7746D}"/>
              </a:ext>
            </a:extLst>
          </p:cNvPr>
          <p:cNvSpPr/>
          <p:nvPr/>
        </p:nvSpPr>
        <p:spPr>
          <a:xfrm>
            <a:off x="2961894" y="1092148"/>
            <a:ext cx="3220212" cy="1325414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어떻게 기후행동을 실천할 건가요</a:t>
            </a:r>
            <a:r>
              <a:rPr lang="en-US" altLang="ko-KR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DF1F58D-ACA9-4EF7-A541-D2B9728A6681}"/>
              </a:ext>
            </a:extLst>
          </p:cNvPr>
          <p:cNvSpPr/>
          <p:nvPr/>
        </p:nvSpPr>
        <p:spPr>
          <a:xfrm>
            <a:off x="5053804" y="2609523"/>
            <a:ext cx="3352968" cy="1558246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누가 행동해야 한다고 생각하나요</a:t>
            </a:r>
            <a:r>
              <a:rPr lang="en-US" altLang="ko-KR" sz="24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D13A506-0682-493C-914C-957F14957B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791718" y="275864"/>
            <a:ext cx="7560564" cy="682752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ko-KR" altLang="en-US" sz="32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다양한 기후 행동</a:t>
            </a:r>
            <a:endParaRPr lang="en-GB" sz="3200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DC2A2-B2D8-4949-BC3B-C0E46D0A2700}"/>
              </a:ext>
            </a:extLst>
          </p:cNvPr>
          <p:cNvSpPr/>
          <p:nvPr/>
        </p:nvSpPr>
        <p:spPr>
          <a:xfrm>
            <a:off x="377952" y="1043960"/>
            <a:ext cx="7974330" cy="340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o-KR" altLang="en-US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기후위기에 적응하기</a:t>
            </a:r>
            <a:r>
              <a:rPr lang="en-GB" sz="24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사람</a:t>
            </a:r>
            <a:r>
              <a:rPr lang="en-US" altLang="ko-KR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식물</a:t>
            </a:r>
            <a:r>
              <a:rPr lang="en-US" altLang="ko-KR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동물</a:t>
            </a:r>
            <a:r>
              <a:rPr lang="en-US" altLang="ko-KR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그리고 자연 환경에 기후위기가 미치는 영향력을 줄이기 위해 예전과는 다른 새로운 방식으로 생활하기</a:t>
            </a:r>
            <a:endParaRPr lang="en-US" altLang="ko-KR" sz="2000" spc="-1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o-KR" altLang="en-US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관심을 높이기</a:t>
            </a:r>
            <a:r>
              <a:rPr lang="en-GB" sz="24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기후위기에 대한 지식과 어떻게 기후 행동을 실천해야 하는지 공유하기</a:t>
            </a:r>
            <a:endParaRPr lang="en-US" altLang="ko-KR" sz="2000" spc="-1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o-KR" altLang="en-US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탄소 배출량 줄이기</a:t>
            </a:r>
            <a:r>
              <a:rPr lang="en-GB" sz="24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  <a:r>
              <a:rPr lang="en-GB" sz="24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탄소 발자국을 줄이기 위해 생활습관을 바꾸기</a:t>
            </a:r>
            <a:endParaRPr lang="en-GB" sz="2000" spc="-100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o-KR" altLang="en-US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캠페인하기</a:t>
            </a:r>
            <a:r>
              <a:rPr lang="en-GB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  <a:r>
              <a:rPr lang="en-GB" sz="24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중요한 결정을 내릴 수 있는 사람들에게 탄소 배출량을 줄이고 사람들이 기후위기에 적응하도록 지원해야한다고 요청하기</a:t>
            </a:r>
            <a:endParaRPr lang="en-GB" sz="2000" spc="-1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E034D088-40D6-4F03-8DF9-1CE4EFD3A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1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FCA62E8-D752-4609-88DE-F8A93DF102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  <p:pic>
        <p:nvPicPr>
          <p:cNvPr id="63" name="Picture 6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AE7EEB-78E4-C55C-7060-4F6F6A5AF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08" y="0"/>
            <a:ext cx="66553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40C485-47FA-E2A3-AAEE-F21C3E777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4" t="26125" r="2961" b="12194"/>
          <a:stretch/>
        </p:blipFill>
        <p:spPr>
          <a:xfrm>
            <a:off x="415498" y="1914733"/>
            <a:ext cx="5384745" cy="273347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E7F5C7-8EAA-4C1E-8D70-52DB854E91B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164774" y="965621"/>
            <a:ext cx="2677878" cy="12115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3BEC1C-AF35-4650-8734-31DF1B62AAEF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889462" y="1627340"/>
            <a:ext cx="3219260" cy="5789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52F163-E562-49C5-85D7-FAA08624F47A}"/>
              </a:ext>
            </a:extLst>
          </p:cNvPr>
          <p:cNvCxnSpPr>
            <a:cxnSpLocks/>
          </p:cNvCxnSpPr>
          <p:nvPr/>
        </p:nvCxnSpPr>
        <p:spPr>
          <a:xfrm flipH="1">
            <a:off x="2075782" y="1253014"/>
            <a:ext cx="1766871" cy="8263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2BE8F50F-24D7-4159-9C74-E27700D83B00}"/>
              </a:ext>
            </a:extLst>
          </p:cNvPr>
          <p:cNvSpPr/>
          <p:nvPr/>
        </p:nvSpPr>
        <p:spPr>
          <a:xfrm>
            <a:off x="6036130" y="2440400"/>
            <a:ext cx="2819400" cy="1382486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 문제와 연관이 있는 또다른 </a:t>
            </a:r>
            <a:r>
              <a:rPr lang="en-US" altLang="ko-KR" sz="16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r>
              <a:rPr lang="ko-KR" altLang="en-US" sz="16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는 무엇이 있을까요</a:t>
            </a:r>
            <a:r>
              <a:rPr lang="en-US" altLang="ko-KR" sz="16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16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8DDEE-BE50-4DE1-884A-C1EF01B58776}"/>
              </a:ext>
            </a:extLst>
          </p:cNvPr>
          <p:cNvSpPr txBox="1"/>
          <p:nvPr/>
        </p:nvSpPr>
        <p:spPr>
          <a:xfrm>
            <a:off x="3842652" y="303901"/>
            <a:ext cx="4532140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44841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기후위기로 인해 비가 내리는 것을 예측하기 어려워지면 많은 사람들이 먹어야 하는 곡식을 기르기 어려워집니다</a:t>
            </a:r>
            <a:r>
              <a:rPr lang="en-US" altLang="ko-KR" sz="20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GB" sz="20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57704AA-FB2F-4E19-853F-A5674ABA23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3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1B73F33-BCD8-49DD-9EE4-61A4354665D5}"/>
              </a:ext>
            </a:extLst>
          </p:cNvPr>
          <p:cNvSpPr/>
          <p:nvPr/>
        </p:nvSpPr>
        <p:spPr>
          <a:xfrm>
            <a:off x="1382488" y="337457"/>
            <a:ext cx="4691742" cy="1906090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기후위기는 어떻게 우리가 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를 달성하는 것을</a:t>
            </a:r>
            <a:endParaRPr lang="en-US" altLang="ko-KR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어렵게 만들까요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F62FB6A-373A-4400-B90A-F8CBACD4A5A5}"/>
              </a:ext>
            </a:extLst>
          </p:cNvPr>
          <p:cNvSpPr/>
          <p:nvPr/>
        </p:nvSpPr>
        <p:spPr>
          <a:xfrm>
            <a:off x="3820888" y="2458357"/>
            <a:ext cx="4691742" cy="1906090"/>
          </a:xfrm>
          <a:prstGeom prst="wedgeEllipseCallout">
            <a:avLst>
              <a:gd name="adj1" fmla="val -45941"/>
              <a:gd name="adj2" fmla="val 66437"/>
            </a:avLst>
          </a:prstGeom>
          <a:solidFill>
            <a:srgbClr val="4484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를 달성하는 것은</a:t>
            </a:r>
            <a:endParaRPr lang="en-US" altLang="ko-KR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기후위기를 해결하는데 어떻게 도움이 될까요</a:t>
            </a:r>
            <a:r>
              <a:rPr lang="en-US" altLang="ko-KR" sz="24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1193535F-354A-4FF9-AADC-C152EBC4A1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ABFAED-5242-49AD-BB9D-2107674F277D}"/>
              </a:ext>
            </a:extLst>
          </p:cNvPr>
          <p:cNvSpPr txBox="1"/>
          <p:nvPr/>
        </p:nvSpPr>
        <p:spPr>
          <a:xfrm>
            <a:off x="3127585" y="2287457"/>
            <a:ext cx="2888830" cy="523220"/>
          </a:xfrm>
          <a:prstGeom prst="rect">
            <a:avLst/>
          </a:prstGeom>
          <a:solidFill>
            <a:srgbClr val="44841A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ko-KR" altLang="en-US" sz="2800" b="1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</a:t>
            </a:r>
            <a:endParaRPr lang="en-GB" sz="600" b="1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F56FD-1882-4196-A1A6-F547A50F9196}"/>
              </a:ext>
            </a:extLst>
          </p:cNvPr>
          <p:cNvCxnSpPr>
            <a:cxnSpLocks/>
          </p:cNvCxnSpPr>
          <p:nvPr/>
        </p:nvCxnSpPr>
        <p:spPr>
          <a:xfrm flipH="1">
            <a:off x="4571999" y="3243537"/>
            <a:ext cx="2" cy="110017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DFFA7-C778-48C8-835D-CD3D4D65BD3E}"/>
              </a:ext>
            </a:extLst>
          </p:cNvPr>
          <p:cNvCxnSpPr>
            <a:cxnSpLocks/>
          </p:cNvCxnSpPr>
          <p:nvPr/>
        </p:nvCxnSpPr>
        <p:spPr>
          <a:xfrm flipV="1">
            <a:off x="4572000" y="882662"/>
            <a:ext cx="0" cy="942652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85E1CF-9BF8-4FF7-9C7C-93A61CB0CED7}"/>
              </a:ext>
            </a:extLst>
          </p:cNvPr>
          <p:cNvSpPr txBox="1"/>
          <p:nvPr/>
        </p:nvSpPr>
        <p:spPr>
          <a:xfrm>
            <a:off x="5549899" y="382802"/>
            <a:ext cx="321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사람들이 곡식을 기르기</a:t>
            </a:r>
            <a:endParaRPr lang="en-US" altLang="ko-KR" sz="2000" b="1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ko-KR" altLang="en-US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더욱 어렵게 만든다</a:t>
            </a:r>
            <a:r>
              <a:rPr lang="en-US" altLang="ko-KR" sz="2000" b="1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GB" sz="2000" b="1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695EDA-C5AF-4BEB-9D09-0BF501D96A20}"/>
              </a:ext>
            </a:extLst>
          </p:cNvPr>
          <p:cNvCxnSpPr>
            <a:cxnSpLocks/>
          </p:cNvCxnSpPr>
          <p:nvPr/>
        </p:nvCxnSpPr>
        <p:spPr>
          <a:xfrm flipH="1">
            <a:off x="2556563" y="3243537"/>
            <a:ext cx="850902" cy="953475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BE4918-5FC7-4F1B-BDAA-8EB7C0EF3077}"/>
              </a:ext>
            </a:extLst>
          </p:cNvPr>
          <p:cNvCxnSpPr>
            <a:cxnSpLocks/>
          </p:cNvCxnSpPr>
          <p:nvPr/>
        </p:nvCxnSpPr>
        <p:spPr>
          <a:xfrm>
            <a:off x="5729638" y="3243537"/>
            <a:ext cx="812802" cy="882392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8EF0F1-28FE-4998-8B79-915B85B1C36D}"/>
              </a:ext>
            </a:extLst>
          </p:cNvPr>
          <p:cNvCxnSpPr>
            <a:cxnSpLocks/>
          </p:cNvCxnSpPr>
          <p:nvPr/>
        </p:nvCxnSpPr>
        <p:spPr>
          <a:xfrm flipV="1">
            <a:off x="5729638" y="1132873"/>
            <a:ext cx="892173" cy="780307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E37509-510D-47CF-A50F-DF184908DA73}"/>
              </a:ext>
            </a:extLst>
          </p:cNvPr>
          <p:cNvCxnSpPr>
            <a:cxnSpLocks/>
          </p:cNvCxnSpPr>
          <p:nvPr/>
        </p:nvCxnSpPr>
        <p:spPr>
          <a:xfrm>
            <a:off x="6269937" y="2571750"/>
            <a:ext cx="1257298" cy="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56CA1D-7D81-4D58-A3E5-AE387E228FF3}"/>
              </a:ext>
            </a:extLst>
          </p:cNvPr>
          <p:cNvCxnSpPr>
            <a:cxnSpLocks/>
          </p:cNvCxnSpPr>
          <p:nvPr/>
        </p:nvCxnSpPr>
        <p:spPr>
          <a:xfrm flipH="1">
            <a:off x="1638300" y="2571750"/>
            <a:ext cx="1197188" cy="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79A771-C941-4AE3-977C-6186D53D094B}"/>
              </a:ext>
            </a:extLst>
          </p:cNvPr>
          <p:cNvCxnSpPr>
            <a:cxnSpLocks/>
          </p:cNvCxnSpPr>
          <p:nvPr/>
        </p:nvCxnSpPr>
        <p:spPr>
          <a:xfrm flipH="1" flipV="1">
            <a:off x="2556563" y="1043987"/>
            <a:ext cx="768354" cy="841750"/>
          </a:xfrm>
          <a:prstGeom prst="straightConnector1">
            <a:avLst/>
          </a:prstGeom>
          <a:ln w="7620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7E449E24-2946-4A98-BFF6-03C692D72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549563" y="234950"/>
            <a:ext cx="8044873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28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기후위기는 말라위에 사는 제시와 </a:t>
            </a:r>
            <a:r>
              <a:rPr lang="ko-KR" altLang="en-US" sz="2800" spc="-1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아이작의</a:t>
            </a:r>
            <a:r>
              <a:rPr lang="ko-KR" altLang="en-US" sz="28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삶에 어떻게 영향을 미치고 있을까요</a:t>
            </a:r>
            <a:r>
              <a:rPr lang="en-US" altLang="ko-KR" sz="28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US" sz="2800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A8FE5A2C-993F-44EB-AACE-D9441485C3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  <p:pic>
        <p:nvPicPr>
          <p:cNvPr id="4" name="Online Media 3" title="“기후변화는 현실입니다” #말라위 #지금행동하세요 #옥스팜">
            <a:hlinkClick r:id="" action="ppaction://media"/>
            <a:extLst>
              <a:ext uri="{FF2B5EF4-FFF2-40B4-BE49-F238E27FC236}">
                <a16:creationId xmlns:a16="http://schemas.microsoft.com/office/drawing/2014/main" id="{A01B8899-1541-2EC5-0BAB-089EE8E174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1422" y="1329058"/>
            <a:ext cx="5941153" cy="33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667BD-CD3A-4BB5-9D61-770F6E562650}"/>
              </a:ext>
            </a:extLst>
          </p:cNvPr>
          <p:cNvSpPr txBox="1">
            <a:spLocks/>
          </p:cNvSpPr>
          <p:nvPr/>
        </p:nvSpPr>
        <p:spPr>
          <a:xfrm>
            <a:off x="1181100" y="305639"/>
            <a:ext cx="6442259" cy="144921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6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 영향</a:t>
            </a:r>
            <a:endParaRPr lang="en-US" sz="3600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109536-73EC-4DDD-9AA4-0A78E67BCBDC}"/>
              </a:ext>
            </a:extLst>
          </p:cNvPr>
          <p:cNvGrpSpPr/>
          <p:nvPr/>
        </p:nvGrpSpPr>
        <p:grpSpPr>
          <a:xfrm>
            <a:off x="450574" y="1190170"/>
            <a:ext cx="8242852" cy="2763160"/>
            <a:chOff x="437322" y="1099930"/>
            <a:chExt cx="8242852" cy="2763160"/>
          </a:xfrm>
          <a:solidFill>
            <a:srgbClr val="44841A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35875E-5D4E-40F6-90C7-C793F7B89D61}"/>
                </a:ext>
              </a:extLst>
            </p:cNvPr>
            <p:cNvSpPr/>
            <p:nvPr/>
          </p:nvSpPr>
          <p:spPr>
            <a:xfrm>
              <a:off x="437322" y="1099930"/>
              <a:ext cx="8242852" cy="276316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pc="-10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6F5709-4ED1-42D1-BA5F-D832DE61F0A0}"/>
                </a:ext>
              </a:extLst>
            </p:cNvPr>
            <p:cNvSpPr/>
            <p:nvPr/>
          </p:nvSpPr>
          <p:spPr>
            <a:xfrm>
              <a:off x="640798" y="1306914"/>
              <a:ext cx="7835900" cy="23305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ko-KR" altLang="en-US" sz="2400" spc="-100" dirty="0">
                  <a:solidFill>
                    <a:schemeClr val="bg1"/>
                  </a:solidFill>
                  <a:effectLst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비가 오는 시기가 바뀌면서 곡식을 기르기 더 어렵다</a:t>
              </a:r>
              <a:r>
                <a:rPr lang="en-US" altLang="ko-KR" sz="2400" spc="-100" dirty="0">
                  <a:solidFill>
                    <a:schemeClr val="bg1"/>
                  </a:solidFill>
                  <a:effectLst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.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ko-KR" altLang="en-US" sz="2400" spc="-1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날씨가 더워지고 더 습해지면 모기가 번식하기 쉽다</a:t>
              </a:r>
              <a:r>
                <a:rPr lang="en-US" altLang="ko-KR" sz="2400" spc="-1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. </a:t>
              </a:r>
              <a:r>
                <a:rPr lang="ko-KR" altLang="en-US" sz="2400" spc="-1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그래서 말라리아 같은 질병이 더욱 </a:t>
              </a:r>
              <a:r>
                <a:rPr lang="ko-KR" altLang="en-US" sz="2400" spc="-100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심각해진다</a:t>
              </a:r>
              <a:r>
                <a:rPr lang="en-US" altLang="ko-KR" sz="2400" spc="-1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.</a:t>
              </a:r>
            </a:p>
            <a:p>
              <a:pPr marL="342900" lvl="0" indent="-342900">
                <a:lnSpc>
                  <a:spcPct val="115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ko-KR" altLang="en-US" sz="2400" spc="-100" dirty="0">
                  <a:solidFill>
                    <a:schemeClr val="bg1"/>
                  </a:solidFill>
                  <a:effectLst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갑작스럽고 강력한 홍수가 점점 빈번해지면서 사람들의 집이 떠내려간다</a:t>
              </a:r>
              <a:r>
                <a:rPr lang="en-US" altLang="ko-KR" sz="2400" spc="-100" dirty="0">
                  <a:solidFill>
                    <a:schemeClr val="bg1"/>
                  </a:solidFill>
                  <a:effectLst/>
                  <a:latin typeface="Malgun Gothic" panose="020B0503020000020004" pitchFamily="34" charset="-127"/>
                  <a:ea typeface="Malgun Gothic" panose="020B0503020000020004" pitchFamily="34" charset="-127"/>
                  <a:cs typeface="Arial" panose="020B0604020202020204" pitchFamily="34" charset="0"/>
                </a:rPr>
                <a:t>.</a:t>
              </a:r>
              <a:endParaRPr lang="en-GB" sz="2400" spc="-100" dirty="0"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677CE66A-9661-4481-9546-17464E5F65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D59407-B7E5-4D54-B63D-ECCDAC1700ED}"/>
              </a:ext>
            </a:extLst>
          </p:cNvPr>
          <p:cNvGrpSpPr/>
          <p:nvPr/>
        </p:nvGrpSpPr>
        <p:grpSpPr>
          <a:xfrm>
            <a:off x="456550" y="739493"/>
            <a:ext cx="7996841" cy="4218554"/>
            <a:chOff x="1015350" y="746889"/>
            <a:chExt cx="7996841" cy="42185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7C6F2ED-0A92-4A4E-BC10-1CD373A8E0A5}"/>
                </a:ext>
              </a:extLst>
            </p:cNvPr>
            <p:cNvSpPr/>
            <p:nvPr/>
          </p:nvSpPr>
          <p:spPr>
            <a:xfrm>
              <a:off x="3524250" y="1866900"/>
              <a:ext cx="2279650" cy="14097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비가 오는 패턴이 바뀌면서 곡식을 기르기 어려워진다</a:t>
              </a:r>
              <a:r>
                <a:rPr lang="en-US" altLang="ko-KR" sz="1400" b="1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  <a:endParaRPr lang="en-GB" sz="1400" b="1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95D3D7-0A5C-45F0-B1B1-1805B4B9309E}"/>
                </a:ext>
              </a:extLst>
            </p:cNvPr>
            <p:cNvSpPr/>
            <p:nvPr/>
          </p:nvSpPr>
          <p:spPr>
            <a:xfrm>
              <a:off x="5735639" y="3131066"/>
              <a:ext cx="1664172" cy="8930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농부들이 판매할 수 있는 곡식이 줄어든다</a:t>
              </a:r>
              <a:r>
                <a:rPr lang="en-US" altLang="ko-KR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  <a:endParaRPr lang="en-GB" sz="1200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567185-4D37-46D8-A30C-DBE07E2B53B2}"/>
                </a:ext>
              </a:extLst>
            </p:cNvPr>
            <p:cNvSpPr/>
            <p:nvPr/>
          </p:nvSpPr>
          <p:spPr>
            <a:xfrm>
              <a:off x="5673242" y="961646"/>
              <a:ext cx="1755731" cy="96165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사람들이 먹을 곡식이 부족하다</a:t>
              </a:r>
              <a:r>
                <a:rPr lang="en-US" altLang="ko-KR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  <a:endParaRPr lang="en-GB" sz="1200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7DA337-5AF1-4BCE-BA03-04EC081B5A5C}"/>
                </a:ext>
              </a:extLst>
            </p:cNvPr>
            <p:cNvSpPr/>
            <p:nvPr/>
          </p:nvSpPr>
          <p:spPr>
            <a:xfrm>
              <a:off x="7399811" y="4074412"/>
              <a:ext cx="1535067" cy="8910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자녀들의 학비를 내기 어려워진다</a:t>
              </a:r>
              <a:r>
                <a:rPr lang="en-US" altLang="ko-KR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  <a:endParaRPr lang="en-GB" sz="1200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FD09E6-7A7C-4831-AB17-1AD587CABD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4848" y="1866900"/>
              <a:ext cx="354250" cy="302512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9442C86-A651-423B-BCB9-00533E4E9C3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242" y="2974089"/>
              <a:ext cx="336637" cy="245362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CBB20C3-3B14-4CBF-8CEB-4CE94C300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1668" y="1896875"/>
              <a:ext cx="337344" cy="272537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364A547-A833-428E-8D30-7BD41022FA3F}"/>
                </a:ext>
              </a:extLst>
            </p:cNvPr>
            <p:cNvCxnSpPr>
              <a:cxnSpLocks/>
            </p:cNvCxnSpPr>
            <p:nvPr/>
          </p:nvCxnSpPr>
          <p:spPr>
            <a:xfrm>
              <a:off x="7308806" y="3886201"/>
              <a:ext cx="336637" cy="245362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656C54-C9D6-4A36-9D57-19AEC424D2D3}"/>
                </a:ext>
              </a:extLst>
            </p:cNvPr>
            <p:cNvSpPr/>
            <p:nvPr/>
          </p:nvSpPr>
          <p:spPr>
            <a:xfrm>
              <a:off x="1694914" y="3212731"/>
              <a:ext cx="1755731" cy="96165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pc="-100" dirty="0">
                <a:solidFill>
                  <a:srgbClr val="53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FC18A5B-7A63-4420-870F-851B9601121E}"/>
                </a:ext>
              </a:extLst>
            </p:cNvPr>
            <p:cNvSpPr/>
            <p:nvPr/>
          </p:nvSpPr>
          <p:spPr>
            <a:xfrm>
              <a:off x="1503407" y="1041513"/>
              <a:ext cx="1755731" cy="96165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spc="-100" dirty="0">
                <a:solidFill>
                  <a:srgbClr val="53297D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BA02B98-DD8F-43BC-9F8C-C3B3A74B24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4373" y="3273354"/>
              <a:ext cx="410724" cy="257246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BD47C86-1F3C-42E9-ABEB-CE948519E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8831" y="2823635"/>
              <a:ext cx="399949" cy="313896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94CED12-0134-4BCB-909B-78C98A7A85D3}"/>
                </a:ext>
              </a:extLst>
            </p:cNvPr>
            <p:cNvSpPr/>
            <p:nvPr/>
          </p:nvSpPr>
          <p:spPr>
            <a:xfrm>
              <a:off x="7477124" y="2192782"/>
              <a:ext cx="1535067" cy="8910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음식을 살 돈이 줄어든다</a:t>
              </a:r>
              <a:r>
                <a:rPr lang="en-US" altLang="ko-KR" sz="1200" spc="-100" dirty="0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  <a:endParaRPr lang="en-GB" sz="1200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67D45F0-AE15-4110-B300-ADA76517E0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3447" y="897114"/>
              <a:ext cx="369500" cy="272538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13F588B-20C3-489A-99F8-C6AF35612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5793" y="1627478"/>
              <a:ext cx="440907" cy="24100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3C940C4-50E0-41C1-A7E9-A0355DC0B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7158" y="746889"/>
              <a:ext cx="337344" cy="272537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1BF55D7-8B29-4CBE-83B6-12328DC3FB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5350" y="1681027"/>
              <a:ext cx="396347" cy="0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4CADF85-2718-4C7B-AEF1-ECCC87186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8197" y="4052966"/>
              <a:ext cx="442503" cy="193420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979CE51-A603-447C-A270-9A83A3EED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1809" y="3219451"/>
              <a:ext cx="369500" cy="272538"/>
            </a:xfrm>
            <a:prstGeom prst="straightConnector1">
              <a:avLst/>
            </a:prstGeom>
            <a:ln w="76200">
              <a:solidFill>
                <a:srgbClr val="53297D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8AC9C253-84EB-436D-A76B-2F7C7BAF7C4D}"/>
              </a:ext>
            </a:extLst>
          </p:cNvPr>
          <p:cNvSpPr txBox="1">
            <a:spLocks/>
          </p:cNvSpPr>
          <p:nvPr/>
        </p:nvSpPr>
        <p:spPr>
          <a:xfrm>
            <a:off x="229515" y="121953"/>
            <a:ext cx="6442259" cy="584006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ko-KR" altLang="en-US" sz="3200" spc="-1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 결과</a:t>
            </a:r>
            <a:endParaRPr lang="en-US" sz="3200" spc="-1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22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A3D486CD-FDB4-489E-8E07-A90918352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92" y="4330700"/>
            <a:ext cx="515833" cy="577850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47B2242-AFB2-B317-2241-6034B180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4849" r="3226" b="2568"/>
          <a:stretch/>
        </p:blipFill>
        <p:spPr>
          <a:xfrm>
            <a:off x="1680357" y="130595"/>
            <a:ext cx="5783285" cy="48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6558"/>
      </p:ext>
    </p:extLst>
  </p:cSld>
  <p:clrMapOvr>
    <a:masterClrMapping/>
  </p:clrMapOvr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568</Words>
  <Application>Microsoft Office PowerPoint</Application>
  <PresentationFormat>On-screen Show (16:9)</PresentationFormat>
  <Paragraphs>80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Andale Mono</vt:lpstr>
      <vt:lpstr>Lucida Grande</vt:lpstr>
      <vt:lpstr>Malgun Gothic</vt:lpstr>
      <vt:lpstr>Arial</vt:lpstr>
      <vt:lpstr>Arial Black</vt:lpstr>
      <vt:lpstr>Calibri</vt:lpstr>
      <vt:lpstr>Symbol</vt:lpstr>
      <vt:lpstr>Oxfam</vt:lpstr>
      <vt:lpstr>기후위기가 우리에게 미치는 영향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IMPACT OF CLIMATE CHANGE</dc:title>
  <dc:creator>Oxfam Education</dc:creator>
  <cp:lastModifiedBy>Minji Lee</cp:lastModifiedBy>
  <cp:revision>54</cp:revision>
  <dcterms:created xsi:type="dcterms:W3CDTF">2021-12-31T16:54:27Z</dcterms:created>
  <dcterms:modified xsi:type="dcterms:W3CDTF">2023-04-12T02:39:00Z</dcterms:modified>
</cp:coreProperties>
</file>