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3" r:id="rId1"/>
  </p:sldMasterIdLst>
  <p:notesMasterIdLst>
    <p:notesMasterId r:id="rId25"/>
  </p:notesMasterIdLst>
  <p:handoutMasterIdLst>
    <p:handoutMasterId r:id="rId26"/>
  </p:handoutMasterIdLst>
  <p:sldIdLst>
    <p:sldId id="477" r:id="rId2"/>
    <p:sldId id="419" r:id="rId3"/>
    <p:sldId id="460" r:id="rId4"/>
    <p:sldId id="511" r:id="rId5"/>
    <p:sldId id="512" r:id="rId6"/>
    <p:sldId id="441" r:id="rId7"/>
    <p:sldId id="461" r:id="rId8"/>
    <p:sldId id="474" r:id="rId9"/>
    <p:sldId id="515" r:id="rId10"/>
    <p:sldId id="471" r:id="rId11"/>
    <p:sldId id="478" r:id="rId12"/>
    <p:sldId id="479" r:id="rId13"/>
    <p:sldId id="464" r:id="rId14"/>
    <p:sldId id="470" r:id="rId15"/>
    <p:sldId id="458" r:id="rId16"/>
    <p:sldId id="457" r:id="rId17"/>
    <p:sldId id="481" r:id="rId18"/>
    <p:sldId id="455" r:id="rId19"/>
    <p:sldId id="476" r:id="rId20"/>
    <p:sldId id="514" r:id="rId21"/>
    <p:sldId id="468" r:id="rId22"/>
    <p:sldId id="475" r:id="rId23"/>
    <p:sldId id="459" r:id="rId24"/>
  </p:sldIdLst>
  <p:sldSz cx="9144000" cy="5143500" type="screen16x9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-650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-133350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-20002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-2682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Newbon" initials="LN" lastIdx="28" clrIdx="0"/>
  <p:cmAuthor id="2" name="User1" initials="U" lastIdx="2" clrIdx="1"/>
  <p:cmAuthor id="3" name="John McLaverty" initials="JM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0235"/>
    <a:srgbClr val="44841A"/>
    <a:srgbClr val="0C884A"/>
    <a:srgbClr val="F2F2F2"/>
    <a:srgbClr val="FFFFFF"/>
    <a:srgbClr val="BECE45"/>
    <a:srgbClr val="F16422"/>
    <a:srgbClr val="E43989"/>
    <a:srgbClr val="E7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80729" autoAdjust="0"/>
  </p:normalViewPr>
  <p:slideViewPr>
    <p:cSldViewPr snapToGrid="0">
      <p:cViewPr varScale="1">
        <p:scale>
          <a:sx n="121" d="100"/>
          <a:sy n="121" d="100"/>
        </p:scale>
        <p:origin x="124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78"/>
    </p:cViewPr>
  </p:sorterViewPr>
  <p:notesViewPr>
    <p:cSldViewPr snapToGrid="0">
      <p:cViewPr varScale="1">
        <p:scale>
          <a:sx n="55" d="100"/>
          <a:sy n="55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4DB743-16C7-4144-B603-FEEFE1CA80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0F20-BF0F-334D-A43A-CDC075817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E19D663D-4023-F942-B658-88D72E21B8FD}" type="datetime1">
              <a:rPr lang="id-ID"/>
              <a:pPr/>
              <a:t>27/12/2023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C33C-BC4E-D74D-BB18-2782E0A1C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7AEF-CE46-504A-8D4D-B14718A0A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09A0F4FC-4730-5740-B50D-2C207EF7890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54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3E91E-4C3E-B14E-8977-59623A21A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BDAB5-F5CD-4745-80FF-C5EDAD65EE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A03AAAD5-42B6-324E-8E78-5550D2ACAC19}" type="datetime1">
              <a:rPr lang="id-ID"/>
              <a:t>27/12/2023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5F6EC9-D30E-8546-9A8F-72AE36FFB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2BCED9-50E7-F84A-94CF-943B3ECE4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마스터 텍스트 스타일을 편집하려면 클릭합니다.</a:t>
            </a:r>
          </a:p>
          <a:p>
            <a:pPr lvl="1"/>
            <a:r>
              <a:rPr lang="en-US" noProof="0"/>
              <a:t>두 번째 레벨</a:t>
            </a:r>
          </a:p>
          <a:p>
            <a:pPr lvl="2"/>
            <a:r>
              <a:rPr lang="en-US" noProof="0"/>
              <a:t>세 번째 레벨</a:t>
            </a:r>
          </a:p>
          <a:p>
            <a:pPr lvl="3"/>
            <a:r>
              <a:rPr lang="en-US" noProof="0"/>
              <a:t>네 번째 레벨</a:t>
            </a:r>
          </a:p>
          <a:p>
            <a:pPr lvl="4"/>
            <a:r>
              <a:rPr lang="en-US" noProof="0"/>
              <a:t>다섯 번째 레벨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C324-832D-9841-824B-5CFDA537F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6277-9F6D-374D-8D4F-D9872B361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90AED0C8-3A11-4142-A5C0-D6D5446D573F}" type="slidenum">
              <a:rPr lang="id-ID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5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-89" charset="-128"/>
        <a:cs typeface="ヒラギノ角ゴ Pro W3" pitchFamily="-89" charset="-128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lselibrary/22680013228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Liondartoi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매년 3월 8일은 세계 여성의 날로</a:t>
            </a:r>
            <a:r>
              <a:rPr lang="en-GB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전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세계 사람들이 함께 모여 여성과 소녀들이 이룬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업적을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기념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하고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여성과 남성, 소년과 소녀 사이에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존재하는 불평등을 줄이기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위한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새로운 행동을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촉구하는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날입니다.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슬라이드쇼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는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성평등과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관련된 이슈를 소개하고, 비판적 사고를 지원하며, 청소년들이 이에 대응하여 취할 수 있는 행동을 고려하도록 장려하는 데 사용할 수 있습니다. 이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자료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는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수업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시간에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사용하거나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교육 자료에서 소개한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활동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과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함께 사용할 수 있습니다.</a:t>
            </a:r>
          </a:p>
          <a:p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86128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화면을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클릭하면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정답을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확인할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수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있습니다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b="0" dirty="0"/>
          </a:p>
          <a:p>
            <a:r>
              <a:rPr lang="en-GB" b="0" dirty="0"/>
              <a:t>2021년 9월 현재 </a:t>
            </a:r>
            <a:r>
              <a:rPr lang="en-GB" b="0" baseline="0" dirty="0"/>
              <a:t>24개국에서 국가 원수 또는 정부 수반으로 재직 중인 여성은 26명에 불과합니다. 국회 의석 4석 중 1석만 여성이 차지하고 있습니다. </a:t>
            </a:r>
            <a:r>
              <a:rPr lang="ko-KR" altLang="en-US" b="0" baseline="0" dirty="0"/>
              <a:t>한국은 </a:t>
            </a:r>
            <a:r>
              <a:rPr lang="en-US" altLang="ko-KR" b="0" baseline="0" dirty="0"/>
              <a:t>21</a:t>
            </a:r>
            <a:r>
              <a:rPr lang="ko-KR" altLang="en-US" b="0" baseline="0" dirty="0"/>
              <a:t>대 국회의원 중 </a:t>
            </a:r>
            <a:r>
              <a:rPr lang="en-US" altLang="ko-KR" b="0" baseline="0" dirty="0"/>
              <a:t>19%</a:t>
            </a:r>
            <a:r>
              <a:rPr lang="ko-KR" altLang="en-US" b="0" baseline="0" dirty="0"/>
              <a:t>만이 여성 국회의원입니다</a:t>
            </a:r>
            <a:r>
              <a:rPr lang="en-US" altLang="ko-KR" b="0" baseline="0" dirty="0"/>
              <a:t>. </a:t>
            </a:r>
            <a:r>
              <a:rPr lang="en-GB" b="0" baseline="0" dirty="0" err="1"/>
              <a:t>르완다는</a:t>
            </a:r>
            <a:r>
              <a:rPr lang="en-GB" b="0" baseline="0" dirty="0"/>
              <a:t> 전 세계에서 여성 국회의원 비율이 가장 높은 국가입니다.</a:t>
            </a:r>
            <a:r>
              <a:rPr lang="en-GB" b="0" baseline="30000" dirty="0"/>
              <a:t>1</a:t>
            </a:r>
          </a:p>
          <a:p>
            <a:endParaRPr lang="en-GB" b="0" baseline="30000" dirty="0"/>
          </a:p>
          <a:p>
            <a:r>
              <a:rPr lang="en-GB" b="0" baseline="0" dirty="0"/>
              <a:t>학습자들에게 여성 국가 원수 또는 정부 수반의 이름을 말할 수 있는지 물어봅니다. 이전과 마찬가지로 정치계에 남성보다 여성이 </a:t>
            </a:r>
            <a:r>
              <a:rPr lang="en-GB" b="0" baseline="0" dirty="0" err="1"/>
              <a:t>적은</a:t>
            </a:r>
            <a:r>
              <a:rPr lang="en-GB" b="0" baseline="0" dirty="0"/>
              <a:t> </a:t>
            </a:r>
            <a:r>
              <a:rPr lang="en-GB" b="0" baseline="0" dirty="0" err="1"/>
              <a:t>이유</a:t>
            </a:r>
            <a:r>
              <a:rPr lang="ko-KR" altLang="en-US" b="0" baseline="0" dirty="0"/>
              <a:t>에 대해 토론해봅니다</a:t>
            </a:r>
            <a:r>
              <a:rPr lang="en-US" altLang="ko-KR" b="0" baseline="0" dirty="0"/>
              <a:t>. </a:t>
            </a:r>
            <a:r>
              <a:rPr lang="en-GB" b="0" baseline="0" dirty="0" err="1"/>
              <a:t>학습자들은</a:t>
            </a:r>
            <a:r>
              <a:rPr lang="en-GB" b="0" baseline="0" dirty="0"/>
              <a:t> 이러한 성별 불균형이 </a:t>
            </a:r>
            <a:r>
              <a:rPr lang="en-GB" b="0" baseline="0" dirty="0" err="1"/>
              <a:t>공평하다고</a:t>
            </a:r>
            <a:r>
              <a:rPr lang="en-GB" b="0" baseline="0" dirty="0"/>
              <a:t> </a:t>
            </a:r>
            <a:r>
              <a:rPr lang="en-GB" b="0" baseline="0" dirty="0" err="1"/>
              <a:t>생각하</a:t>
            </a:r>
            <a:r>
              <a:rPr lang="ko-KR" altLang="en-US" b="0" baseline="0" dirty="0"/>
              <a:t>는지 질문합니다</a:t>
            </a:r>
            <a:r>
              <a:rPr lang="en-US" altLang="ko-KR" b="0" baseline="0" dirty="0"/>
              <a:t>. </a:t>
            </a:r>
            <a:endParaRPr lang="en-GB" b="0" baseline="0" dirty="0"/>
          </a:p>
          <a:p>
            <a:endParaRPr lang="en-GB" b="1" dirty="0"/>
          </a:p>
          <a:p>
            <a:r>
              <a:rPr lang="ko-KR" altLang="en-US" b="1" dirty="0"/>
              <a:t>출처</a:t>
            </a:r>
            <a:endParaRPr lang="en-US" altLang="ko-KR" b="1" dirty="0"/>
          </a:p>
          <a:p>
            <a:r>
              <a:rPr lang="en-GB" b="0" baseline="30000" dirty="0"/>
              <a:t>1</a:t>
            </a:r>
            <a:r>
              <a:rPr lang="en-GB" b="0" baseline="0" dirty="0"/>
              <a:t>https://www.unwomen.org/en/what-we-do/leadership-and-political-participation/facts-and-figures</a:t>
            </a:r>
          </a:p>
          <a:p>
            <a:endParaRPr lang="en-GB" b="0" dirty="0"/>
          </a:p>
          <a:p>
            <a:r>
              <a:rPr lang="en-US" b="1" dirty="0"/>
              <a:t>사진: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방글라데시 콕스바자르의 난민 캠프에서 화장실 및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위생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시설 개선 프로젝트의 일환으로 여성들과 이야기를 나누고 있는 옥스팜 직원.</a:t>
            </a:r>
          </a:p>
          <a:p>
            <a:r>
              <a:rPr lang="ko-KR" altLang="en-US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사진 출처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Salahuddin Ahmed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9056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화면을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클릭하면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정답을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확인할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수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있습니다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많은 국가에서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여전히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남성보다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여성이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일하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는 것을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어렵게 만드는 법이 있습니다. 18개국에서는 여성이 집 밖에서 일하려면 남편의 허가를 받아야 합니다. 104개국에서는 여성이 가질 수 있는 직업의 종류를 제한하는 차별적인 법률이 있습니다. </a:t>
            </a:r>
            <a:r>
              <a:rPr lang="en-GB" sz="900" b="0" i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</a:t>
            </a:r>
          </a:p>
          <a:p>
            <a:endParaRPr lang="en-GB" b="1" dirty="0"/>
          </a:p>
          <a:p>
            <a:r>
              <a:rPr lang="ko-KR" altLang="en-US" b="1" dirty="0"/>
              <a:t>출처</a:t>
            </a:r>
            <a:endParaRPr lang="en-US" altLang="ko-KR" b="1" dirty="0"/>
          </a:p>
          <a:p>
            <a:r>
              <a:rPr lang="en-US" b="0" dirty="0"/>
              <a:t>https://www.cfr.org/legal-barriers/</a:t>
            </a:r>
          </a:p>
          <a:p>
            <a:endParaRPr lang="en-US" b="1" dirty="0"/>
          </a:p>
          <a:p>
            <a:r>
              <a:rPr lang="en-US" b="1" dirty="0"/>
              <a:t>사진: </a:t>
            </a:r>
            <a:r>
              <a:rPr lang="en-GB" b="0" dirty="0"/>
              <a:t>나그함은 레바논에 살고 있습니다.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대학에서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 마케팅을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공부하고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 있</a:t>
            </a:r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지만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자원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 봉사 소방관으로도 활동하고 있습니다. </a:t>
            </a:r>
            <a:r>
              <a:rPr lang="en-GB" b="0" dirty="0"/>
              <a:t>레바논에서는 매년 산불이 발생합니다. </a:t>
            </a:r>
            <a:r>
              <a:rPr lang="en-GB" b="0" dirty="0" err="1"/>
              <a:t>최근</a:t>
            </a:r>
            <a:r>
              <a:rPr lang="en-GB" b="0" dirty="0"/>
              <a:t> 몇 년 </a:t>
            </a:r>
            <a:r>
              <a:rPr lang="en-GB" b="0" dirty="0" err="1"/>
              <a:t>동안</a:t>
            </a:r>
            <a:r>
              <a:rPr lang="ko-KR" altLang="en-US" b="0" dirty="0"/>
              <a:t>은</a:t>
            </a:r>
            <a:r>
              <a:rPr lang="en-GB" b="0" dirty="0"/>
              <a:t> 기온이 상승하고 강우량이 감소하면서 화재가 더 </a:t>
            </a:r>
            <a:r>
              <a:rPr lang="en-GB" b="0" dirty="0" err="1"/>
              <a:t>일찍</a:t>
            </a:r>
            <a:r>
              <a:rPr lang="en-GB" b="0" dirty="0"/>
              <a:t> </a:t>
            </a:r>
            <a:r>
              <a:rPr lang="en-GB" b="0" dirty="0" err="1"/>
              <a:t>시작되</a:t>
            </a:r>
            <a:r>
              <a:rPr lang="ko-KR" altLang="en-US" b="0" dirty="0"/>
              <a:t>고 </a:t>
            </a:r>
            <a:r>
              <a:rPr lang="en-GB" b="0" dirty="0"/>
              <a:t>더 넓은 지역으로 확산되고 있습니다.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프로젝트는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유럽연합에서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지원합니다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r>
              <a:rPr lang="ko-KR" altLang="en-US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사진 출처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Sam Tarling/Oxfam.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1087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화면을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클릭하면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정답을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확인할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수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있습니다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무급 돌봄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노동은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급여를 지급받지 않고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요리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청소, 다른 사람 돌보기와 같은 일을 하는 것입니다. 이 일은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필수적이지만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가치를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인정받지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못하는 경우가 많습니다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코로나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팬데믹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이전에는 전 세계 여성이 남성보다 평균 3배 더 많은 무급 돌봄 노동을 하고 있었습니다.</a:t>
            </a:r>
            <a:r>
              <a:rPr lang="en-GB" sz="900" b="0" i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이제 그 격차는 훨씬 더 커진 것으로 추정됩니다. </a:t>
            </a:r>
            <a:r>
              <a:rPr lang="en-GB" dirty="0"/>
              <a:t>전 세계 15세 이상 여성의 무급 돌봄 노동의 금전적 가치는 연간 최소 10조 8,000억 달러에 달합니다. 이는 전 세계 기술 산업 규모의 3배에 달하는 규모입니다.</a:t>
            </a:r>
            <a:r>
              <a:rPr lang="en-GB" sz="900" b="0" i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2</a:t>
            </a:r>
            <a:r>
              <a:rPr lang="en-GB" sz="900" b="0" i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endParaRPr lang="en-GB" sz="900" b="0" i="0" kern="1200" baseline="300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한국 여성은 남성 보다 가사 노동을 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2.6</a:t>
            </a:r>
            <a:r>
              <a:rPr lang="ko-KR" altLang="en-US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배 많이 하고 있습니다</a:t>
            </a:r>
            <a:r>
              <a:rPr lang="en-US" altLang="ko-KR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en-GB" sz="900" b="0" i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3</a:t>
            </a:r>
            <a:endParaRPr lang="en-GB" b="1" baseline="30000" dirty="0"/>
          </a:p>
          <a:p>
            <a:endParaRPr lang="en-GB" b="1" dirty="0"/>
          </a:p>
          <a:p>
            <a:r>
              <a:rPr lang="en-GB" b="1" dirty="0"/>
              <a:t>데이터 소스</a:t>
            </a:r>
          </a:p>
          <a:p>
            <a:r>
              <a:rPr lang="en-GB" sz="900" b="0" i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UN Women (2020). </a:t>
            </a:r>
            <a:r>
              <a:rPr lang="en-GB" sz="900" b="0" i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Whose time to care: Unpaid care and domestic work during COVID-19.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New York, USA. 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https://data.unwomen.org/publications/whose-time-care-unpaid-care-and-domestic-work-during-covid-19</a:t>
            </a:r>
            <a:endParaRPr lang="en-GB" b="0" baseline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2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C Coffey, P Espinoza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Revollo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R Harvey, M Lawson, A Parvez Butt, K Piaget, D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Sarosi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J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Thekkudan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(2020). </a:t>
            </a:r>
            <a:r>
              <a:rPr lang="en-GB" sz="900" b="0" i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Time to Care: Unpaid and underpaid care work and the global inequality crisis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Oxford: Oxfam.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https://policy-practice.oxfam.org/resources/time-to-care-unpaid-and-underpaid-care-work-and-the-global-inequality-crisis-620928/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3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https://www.yna.co.kr/view/AKR20231205041400002?input=1195m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r>
              <a:rPr lang="en-US" b="1" dirty="0"/>
              <a:t>사진: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로웨나는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필리핀의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돌봄센터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교사입니다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</a:p>
          <a:p>
            <a:r>
              <a:rPr lang="ko-KR" altLang="en-US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사진 출처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Jed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Regala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0468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아직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과제가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많이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남아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있지만, 성 평등을 달성하고 전 세계 여성과 소녀들의 삶을 더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공평하게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만들기 위한 큰 진전이 이루어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졌으며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앞으로도 계속될 것입니다. 더 많은 여자아이들이 학교에 가고 있습니다. 여자아이가 어린 나이에 결혼할 확률이 낮아졌습니다. 전 세계적으로 더 많은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여성이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리더가 되고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의회에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진출하고 있습니다.</a:t>
            </a:r>
            <a:r>
              <a:rPr lang="en-GB" sz="90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</a:t>
            </a:r>
          </a:p>
          <a:p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학습자에게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지속가능발전목표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(SDGs)가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무엇인지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아는지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물어봅니다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2015년 9월, 193개 유엔(UN) 회원</a:t>
            </a:r>
            <a:r>
              <a:rPr lang="en-GB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국이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2030 지속가능발전 의제를 채택했으며, 그 중심에는 SDG가 있다고 설명합니다. SDG는 더 나은 세상을 위한 보편적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개발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목표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로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흔히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글로벌 목표라고도 불립니다. 각국은 2030년까지 17개 목표와 169개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세부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목표를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달성</a:t>
            </a:r>
            <a:r>
              <a:rPr lang="ko-KR" altLang="en-US" sz="900" b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하기로 약속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했습니다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</a:p>
          <a:p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SDG5는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성 평등을 달성하고 모든 여성과 소녀들에게 권한을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부여하는 것입니다.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그러나 다른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모든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목표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역시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SDG5와 밀접하게 연결되어 있습니다. 학습자에게 목표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간의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연관성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 대해 생각해볼 것을 제안합니다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예를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들어, 모든 여자아이들을 학교에 다니게 하는 것은 SDG4(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모두를 위한 양질의 교육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)와 SDG3(건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강하고 행복한 삶 보장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)을 달성하는 데 도움이 됩니다.</a:t>
            </a:r>
          </a:p>
          <a:p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지속</a:t>
            </a:r>
            <a:r>
              <a:rPr lang="ko-KR" altLang="en-US" sz="900" b="1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가능발전목표</a:t>
            </a:r>
            <a:r>
              <a:rPr lang="en-GB" sz="900" b="1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 대해 자세히 알아보기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유용한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정보,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교과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과정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활동 아이디어,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사례 등이 포함되어 있는 옥스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팜의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이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가이드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영문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)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는 교사들이 SDG에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대한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교육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을 할 때 도움을 줄 수 있습니다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en-GB" dirty="0"/>
              <a:t>https://www.oxfam.org.uk/education/who-we-are/global-citizenship-guides/.</a:t>
            </a:r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ko-KR" altLang="en-US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출처</a:t>
            </a:r>
            <a:endParaRPr lang="en-US" altLang="ko-KR" sz="900" b="1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GB" sz="90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1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https://www.un.org/sustainabledevelopment/gender-equality/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0765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baseline="0" dirty="0"/>
              <a:t>학습자에게 세계 여성의 날(IWD)이 언제인지 알고 있는지 </a:t>
            </a:r>
            <a:r>
              <a:rPr lang="en-GB" b="0" dirty="0"/>
              <a:t>물어보세요. </a:t>
            </a:r>
          </a:p>
          <a:p>
            <a:endParaRPr lang="en-GB" b="0" baseline="0" dirty="0"/>
          </a:p>
          <a:p>
            <a:r>
              <a:rPr lang="en-GB" b="0" baseline="0" dirty="0"/>
              <a:t>세계 여성의 날은 매년 3월 8일에 기념한다고 설명하세요. 1900년대 초에 처음 시작되어 현재 전 세계 여러 나라에서 매년 기념행사를 개최하고 있습니다. 세계 여성의 날은 여성과 소녀들이 이룬 업적을 축하하고 임금, 직장, 교육 및 기타 삶의 기회에서 성별 격차를 해소하기 </a:t>
            </a:r>
            <a:r>
              <a:rPr lang="en-GB" b="0" baseline="0" dirty="0" err="1"/>
              <a:t>위한</a:t>
            </a:r>
            <a:r>
              <a:rPr lang="en-GB" b="0" baseline="0" dirty="0"/>
              <a:t> </a:t>
            </a:r>
            <a:r>
              <a:rPr lang="ko-KR" altLang="en-US" b="0" baseline="0" dirty="0"/>
              <a:t>새로운 행동을</a:t>
            </a:r>
            <a:r>
              <a:rPr lang="en-GB" b="0" baseline="0" dirty="0"/>
              <a:t> 촉구하기 위해 사람들이 함께 모이는 날입니다.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사진: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2015년 대지진 이후 옥스팜이 지역사회와 협력해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상수도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시설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을 구축한 네팔의 한 마을에서 물 사용자 위원회 회원들이 기념촬영을 하고 있습니다.</a:t>
            </a:r>
            <a:endParaRPr lang="en-GB" sz="900" b="0" i="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ko-KR" altLang="en-US" sz="900" b="1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사진 출처</a:t>
            </a:r>
            <a:r>
              <a:rPr lang="en-GB" sz="900" b="1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Aurelie Marrier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d'Unienville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/Oxfam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676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지난 </a:t>
            </a:r>
            <a:r>
              <a:rPr lang="en-US" b="0" baseline="0" dirty="0"/>
              <a:t>수십 년 동안 여성과 소녀들의 삶을 더 공평하게 만들기 위해 </a:t>
            </a:r>
            <a:r>
              <a:rPr lang="en-US" b="0" dirty="0"/>
              <a:t>엄청난 진전이 </a:t>
            </a:r>
            <a:r>
              <a:rPr lang="en-US" b="0" baseline="0" dirty="0"/>
              <a:t>있었지만, 아직 해야 할 일이 많이 남아 있습니다.</a:t>
            </a:r>
          </a:p>
          <a:p>
            <a:endParaRPr lang="en-US" b="0" baseline="0" dirty="0">
              <a:latin typeface="Arial" charset="0"/>
            </a:endParaRPr>
          </a:p>
          <a:p>
            <a:r>
              <a:rPr lang="en-GB" b="0" dirty="0">
                <a:latin typeface="Arial" charset="0"/>
              </a:rPr>
              <a:t>1918년 2월, </a:t>
            </a:r>
            <a:r>
              <a:rPr lang="en-GB" b="0" baseline="0" dirty="0">
                <a:latin typeface="Arial" charset="0"/>
              </a:rPr>
              <a:t>수십 년에 걸친 투쟁 </a:t>
            </a:r>
            <a:r>
              <a:rPr lang="en-GB" b="0" baseline="0" dirty="0" err="1">
                <a:latin typeface="Arial" charset="0"/>
              </a:rPr>
              <a:t>끝에</a:t>
            </a:r>
            <a:r>
              <a:rPr lang="en-GB" b="0" baseline="0" dirty="0">
                <a:latin typeface="Arial" charset="0"/>
              </a:rPr>
              <a:t> </a:t>
            </a:r>
            <a:r>
              <a:rPr lang="en-GB" b="0" baseline="0" dirty="0" err="1">
                <a:latin typeface="Arial" charset="0"/>
              </a:rPr>
              <a:t>국민대표법이</a:t>
            </a:r>
            <a:r>
              <a:rPr lang="en-GB" b="0" baseline="0" dirty="0">
                <a:latin typeface="Arial" charset="0"/>
              </a:rPr>
              <a:t> 통과되어 영국 여성에게 처음으로 투표권이 허용되었습니다. 그 전에는 여성에게 투표권이 전혀 허용되지 않았습니다. </a:t>
            </a:r>
            <a:r>
              <a:rPr lang="en-GB" b="0" baseline="0" dirty="0" err="1">
                <a:latin typeface="Arial" charset="0"/>
              </a:rPr>
              <a:t>그러나</a:t>
            </a:r>
            <a:r>
              <a:rPr lang="en-GB" b="0" baseline="0" dirty="0">
                <a:latin typeface="Arial" charset="0"/>
              </a:rPr>
              <a:t> </a:t>
            </a:r>
            <a:r>
              <a:rPr lang="ko-KR" altLang="en-US" b="0" baseline="0" dirty="0">
                <a:latin typeface="Arial" charset="0"/>
              </a:rPr>
              <a:t>법이 통과된 후에도 </a:t>
            </a:r>
            <a:r>
              <a:rPr lang="en-GB" b="0" baseline="0" dirty="0" err="1">
                <a:latin typeface="Arial" charset="0"/>
              </a:rPr>
              <a:t>일부</a:t>
            </a:r>
            <a:r>
              <a:rPr lang="en-GB" b="0" baseline="0" dirty="0">
                <a:latin typeface="Arial" charset="0"/>
              </a:rPr>
              <a:t> 여성만 투표할 수 있었고 많은 여성은 여전히 투표에서 배제되었습니다. 모든 여성이 </a:t>
            </a:r>
            <a:r>
              <a:rPr lang="en-GB" b="0" baseline="0" dirty="0" err="1">
                <a:latin typeface="Arial" charset="0"/>
              </a:rPr>
              <a:t>남성과</a:t>
            </a:r>
            <a:r>
              <a:rPr lang="en-GB" b="0" baseline="0" dirty="0">
                <a:latin typeface="Arial" charset="0"/>
              </a:rPr>
              <a:t> </a:t>
            </a:r>
            <a:r>
              <a:rPr lang="ko-KR" altLang="en-US" b="0" baseline="0" dirty="0">
                <a:latin typeface="Arial" charset="0"/>
              </a:rPr>
              <a:t>동등하게 </a:t>
            </a:r>
            <a:r>
              <a:rPr lang="en-GB" b="0" baseline="0" dirty="0" err="1">
                <a:latin typeface="Arial" charset="0"/>
              </a:rPr>
              <a:t>투표할</a:t>
            </a:r>
            <a:r>
              <a:rPr lang="en-GB" b="0" baseline="0" dirty="0">
                <a:latin typeface="Arial" charset="0"/>
              </a:rPr>
              <a:t> 수 있게 되기까지는 10년이 더 걸렸습니다. </a:t>
            </a:r>
            <a:r>
              <a:rPr lang="en-GB" b="0" baseline="0" dirty="0">
                <a:latin typeface="Arial" charset="0"/>
                <a:cs typeface="Arial" panose="020B0604020202020204" pitchFamily="34" charset="0"/>
              </a:rPr>
              <a:t>많은 국가에서 유색인종 여성과 원주민 여성은 백인 여성에 이어 몇 년이 지나서야 투표권을 얻었습니다. </a:t>
            </a:r>
            <a:endParaRPr lang="en-GB" b="0" baseline="0" dirty="0">
              <a:latin typeface="Arial" charset="0"/>
            </a:endParaRPr>
          </a:p>
          <a:p>
            <a:endParaRPr lang="en-GB" b="0" baseline="0" dirty="0">
              <a:latin typeface="Arial" charset="0"/>
              <a:cs typeface="Arial" panose="020B0604020202020204" pitchFamily="34" charset="0"/>
            </a:endParaRPr>
          </a:p>
          <a:p>
            <a:r>
              <a:rPr lang="en-GB" b="0" baseline="0" dirty="0">
                <a:latin typeface="Arial" charset="0"/>
                <a:cs typeface="Arial" panose="020B0604020202020204" pitchFamily="34" charset="0"/>
              </a:rPr>
              <a:t>이제 여성은 전 세계 대부분의 국가에서 합법적으로 투표할 수 있는 권리를 갖게 되었습니다. 하지만 일부 지역에서는 여전히 여성이 투표를 시도할 때 장벽에 부딪힐 수 있습니다. 일부 국가에서는 기혼 여성이 집을 </a:t>
            </a:r>
            <a:r>
              <a:rPr lang="en-GB" b="0" baseline="0" dirty="0" err="1">
                <a:latin typeface="Arial" charset="0"/>
                <a:cs typeface="Arial" panose="020B0604020202020204" pitchFamily="34" charset="0"/>
              </a:rPr>
              <a:t>나가려면</a:t>
            </a:r>
            <a:r>
              <a:rPr lang="en-GB" b="0" baseline="0" dirty="0">
                <a:latin typeface="Arial" charset="0"/>
                <a:cs typeface="Arial" panose="020B0604020202020204" pitchFamily="34" charset="0"/>
              </a:rPr>
              <a:t> </a:t>
            </a:r>
            <a:r>
              <a:rPr lang="ko-KR" altLang="en-US" b="0" baseline="0" dirty="0">
                <a:latin typeface="Arial" charset="0"/>
                <a:cs typeface="Arial" panose="020B0604020202020204" pitchFamily="34" charset="0"/>
              </a:rPr>
              <a:t>남편의 허락이 필요하거나 </a:t>
            </a:r>
            <a:r>
              <a:rPr lang="en-GB" b="0" baseline="0" dirty="0" err="1">
                <a:latin typeface="Arial" charset="0"/>
                <a:cs typeface="Arial" panose="020B0604020202020204" pitchFamily="34" charset="0"/>
              </a:rPr>
              <a:t>투표소에</a:t>
            </a:r>
            <a:r>
              <a:rPr lang="en-GB" b="0" baseline="0" dirty="0">
                <a:latin typeface="Arial" charset="0"/>
                <a:cs typeface="Arial" panose="020B0604020202020204" pitchFamily="34" charset="0"/>
              </a:rPr>
              <a:t> 갈 때 </a:t>
            </a:r>
            <a:r>
              <a:rPr lang="ko-KR" altLang="en-US" b="0" baseline="0" dirty="0">
                <a:latin typeface="Arial" charset="0"/>
                <a:cs typeface="Arial" panose="020B0604020202020204" pitchFamily="34" charset="0"/>
              </a:rPr>
              <a:t>폭력적인 상황에 직면할</a:t>
            </a:r>
            <a:r>
              <a:rPr lang="en-GB" b="0" baseline="0" dirty="0">
                <a:latin typeface="Arial" charset="0"/>
                <a:cs typeface="Arial" panose="020B0604020202020204" pitchFamily="34" charset="0"/>
              </a:rPr>
              <a:t> 수 있습니다. </a:t>
            </a:r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0" dirty="0">
                <a:ea typeface="ヒラギノ角ゴ Pro W3"/>
                <a:cs typeface="Arial"/>
              </a:rPr>
              <a:t>사진: </a:t>
            </a:r>
            <a:r>
              <a:rPr lang="en-GB" b="0" baseline="0" dirty="0">
                <a:ea typeface="ヒラギノ角ゴ Pro W3"/>
                <a:cs typeface="Arial"/>
              </a:rPr>
              <a:t>1908년 런던 플릿 스트리트에서 '여성을 위한 투표' </a:t>
            </a:r>
            <a:r>
              <a:rPr lang="en-GB" b="0" dirty="0">
                <a:ea typeface="ヒラギノ角ゴ Pro W3"/>
                <a:cs typeface="Arial"/>
              </a:rPr>
              <a:t>신문을 판매하고 있는 모습.</a:t>
            </a:r>
          </a:p>
          <a:p>
            <a:r>
              <a:rPr lang="ko-KR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사진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출처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The Women’s Library Collection, LSE Library. No known copyright restrictions</a:t>
            </a:r>
            <a:endParaRPr lang="en-GB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u="sng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/>
              </a:rPr>
              <a:t>www.flickr.com/photos/lselibrary/22680013228/ 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36445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현재 많은 국가에서 </a:t>
            </a:r>
            <a:r>
              <a:rPr lang="en-US" b="0" baseline="0" dirty="0"/>
              <a:t>여성과 남성의 삶을 보다 평등하게 만들기 위한 </a:t>
            </a:r>
            <a:r>
              <a:rPr lang="en-US" b="0" dirty="0"/>
              <a:t>법률을 </a:t>
            </a:r>
            <a:r>
              <a:rPr lang="en-US" b="0" baseline="0" dirty="0"/>
              <a:t>시행하고 있습니다.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대부분의 국가에서 같은 일을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하는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남성과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여성의 보수는 서로 다릅니다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이를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성별 임금 격차라고 합니다. 많은 국가에서 이 격차를 줄이기 위해 노력하고 있습니다. 2018년 아이슬란드는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세계 최초로 여성과 남성의 동일 임금을 법적으로 시행하는 국가가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되었습니다.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즉, 고용주는 동일한 직책에 대해 남성과 여성이 동등한 임금을 받고 있다는 것을 증명해야 했습니다.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이 사진은 2019 년 월드컵에 참가한 잉글랜드 여자 축구 대표팀의 사진입니다. 제1차 세계대전이 끝난 후 축구협회(FA)는 여성의 축구 경기를 금지했습니다. 이 금지령은 약 50년 전인 1971년에야 해제되었습니다. 그 이후로 </a:t>
            </a:r>
            <a:r>
              <a:rPr lang="en-GB" b="0" baseline="0" dirty="0" err="1"/>
              <a:t>엄청난</a:t>
            </a:r>
            <a:r>
              <a:rPr lang="en-GB" b="0" baseline="0" dirty="0"/>
              <a:t> </a:t>
            </a:r>
            <a:r>
              <a:rPr lang="en-GB" b="0" baseline="0" dirty="0" err="1"/>
              <a:t>발전이</a:t>
            </a:r>
            <a:r>
              <a:rPr lang="en-GB" b="0" baseline="0" dirty="0"/>
              <a:t> </a:t>
            </a:r>
            <a:r>
              <a:rPr lang="ko-KR" altLang="en-US" b="0" baseline="0" dirty="0"/>
              <a:t>있었습니다</a:t>
            </a:r>
            <a:r>
              <a:rPr lang="en-US" altLang="ko-KR" b="0" baseline="0" dirty="0"/>
              <a:t>. </a:t>
            </a:r>
            <a:r>
              <a:rPr lang="ko-KR" altLang="en-US" b="0" baseline="0" dirty="0"/>
              <a:t>축</a:t>
            </a:r>
            <a:r>
              <a:rPr lang="en-GB" b="0" baseline="0" dirty="0" err="1"/>
              <a:t>구에</a:t>
            </a:r>
            <a:r>
              <a:rPr lang="en-GB" b="0" baseline="0" dirty="0"/>
              <a:t> 대한 태도가 바뀌기 시작했고 인기도 높아지고 있습니다. 축구는 </a:t>
            </a:r>
            <a:r>
              <a:rPr lang="en-GB" b="0" baseline="0" dirty="0" err="1"/>
              <a:t>이제</a:t>
            </a:r>
            <a:r>
              <a:rPr lang="en-GB" b="0" baseline="0" dirty="0"/>
              <a:t>  </a:t>
            </a:r>
            <a:r>
              <a:rPr lang="ko-KR" altLang="en-US" b="0" baseline="0" dirty="0"/>
              <a:t>잉글랜드</a:t>
            </a:r>
            <a:r>
              <a:rPr lang="en-GB" b="0" baseline="0" dirty="0" err="1"/>
              <a:t>에서</a:t>
            </a:r>
            <a:r>
              <a:rPr lang="en-GB" b="0" baseline="0" dirty="0"/>
              <a:t> </a:t>
            </a:r>
            <a:r>
              <a:rPr lang="en-GB" b="0" baseline="0" dirty="0" err="1"/>
              <a:t>가장</a:t>
            </a:r>
            <a:r>
              <a:rPr lang="en-GB" b="0" baseline="0" dirty="0"/>
              <a:t> </a:t>
            </a:r>
            <a:r>
              <a:rPr lang="ko-KR" altLang="en-US" b="0" baseline="0" dirty="0"/>
              <a:t>규모가 큰 여성 스포츠가 되었습니다</a:t>
            </a:r>
            <a:r>
              <a:rPr lang="en-US" altLang="ko-KR" b="0" baseline="0" dirty="0"/>
              <a:t>.</a:t>
            </a:r>
            <a:r>
              <a:rPr lang="en-GB" b="0" baseline="30000" dirty="0"/>
              <a:t>1</a:t>
            </a:r>
            <a:r>
              <a:rPr lang="en-GB" b="0" baseline="0" dirty="0"/>
              <a:t> 하지만 선수들의 연봉과 축구에 대한 </a:t>
            </a:r>
            <a:r>
              <a:rPr lang="en-GB" b="0" baseline="0" dirty="0" err="1"/>
              <a:t>지원</a:t>
            </a:r>
            <a:r>
              <a:rPr lang="en-GB" b="0" baseline="0" dirty="0"/>
              <a:t> </a:t>
            </a:r>
            <a:r>
              <a:rPr lang="en-GB" b="0" baseline="0" dirty="0" err="1"/>
              <a:t>등에서</a:t>
            </a:r>
            <a:r>
              <a:rPr lang="en-GB" b="0" baseline="0" dirty="0"/>
              <a:t> 성별 격차는 여전히 존재합니다.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0" baseline="0" dirty="0"/>
              <a:t>잉글랜드는</a:t>
            </a:r>
            <a:r>
              <a:rPr lang="en-GB" b="0" baseline="0" dirty="0"/>
              <a:t> 남녀 축구 국가대표팀에게 동등한 급여를 지급하는 전 세계 몇 안 되는 국가 중 하나입니다. 하지만 축구 선수들이 국가대표로 뛰는 대가로 받는 금액은 클럽 경기(남성과 여성 간의 불평등이 심한 경우가 많음)에서 받는 금액에 비하면 매우 적습니다.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b="1" dirty="0"/>
              <a:t>: </a:t>
            </a:r>
            <a:r>
              <a:rPr lang="en-GB" sz="900" u="none" strike="noStrike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  <a:hlinkClick r:id="rId3" tooltip="User:Liondartois"/>
              </a:rPr>
              <a:t>Liondartois</a:t>
            </a:r>
            <a:r>
              <a:rPr lang="en-GB" sz="900" u="none" strike="noStrike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https://commons.wikimedia.org/wiki/File:England_Women%27s_World_Cup_2019.jpg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Attribution-</a:t>
            </a:r>
            <a:r>
              <a:rPr lang="en-GB" sz="900" b="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ShareAlike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4.0 International</a:t>
            </a:r>
            <a:endParaRPr lang="en-US" sz="900" b="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4899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하지만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법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을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바꾸는 것이 능사는 아닙니다</a:t>
            </a:r>
            <a:r>
              <a:rPr lang="en-GB" sz="900" b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여성이 남성보다 저임금 일자리에 더 많이 종사하는 데에는 다른 여러 가지 이유가 있습니다. 예를 들어, 일부 국가에서는 여성이 특정 직업을 갖지 못하도록 하는 법이 있습니다. 전 세계적으로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여성은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직장과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자녀 돌봄과 같은 무급 돌봄 노동의 균형을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맞춰야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합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니다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이는 여성의 직업 선택에 영향을 미칠 수 있습니다.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9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ヒラギノ角ゴ Pro W3" pitchFamily="-89" charset="-128"/>
              <a:cs typeface="Arial" panose="020B0604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89" charset="-128"/>
                <a:cs typeface="Arial" panose="020B0604020202020204" pitchFamily="34" charset="0"/>
              </a:rPr>
              <a:t>마리암은 요르단 수도 암만 북쪽의 자르카 마을에서 배관공으로 일하고 있습니다. 그녀는 세 딸과 아들이 있습니다. 마리암은 5년 동안 배관공으로 일했습니다. </a:t>
            </a:r>
            <a:r>
              <a:rPr lang="en-GB" b="0" dirty="0" err="1"/>
              <a:t>현재</a:t>
            </a:r>
            <a:r>
              <a:rPr lang="en-GB" b="0" dirty="0"/>
              <a:t> </a:t>
            </a:r>
            <a:r>
              <a:rPr lang="en-GB" b="0" dirty="0" err="1"/>
              <a:t>옥스팜과</a:t>
            </a:r>
            <a:r>
              <a:rPr lang="en-GB" b="0" dirty="0"/>
              <a:t> 파트너 기관이 지원하는 프로젝트를 통해 다른 여성들을 배관공으로 훈련시키고 있습니다.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ヒラギノ角ゴ Pro W3" pitchFamily="-89" charset="-128"/>
                <a:cs typeface="Arial" panose="020B0604020202020204" pitchFamily="34" charset="0"/>
              </a:rPr>
              <a:t>미리암은 철물점을 운영하며 도시 전역에서 일하는 여러 명의 직원을 고용하고 있습니다. </a:t>
            </a:r>
            <a:br>
              <a:rPr lang="en-GB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b="1" dirty="0"/>
              <a:t>: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Cineskrúpulos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97273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최근 몇 년 동안 전 세계 더 많은 여자아이들이 학교에 갈 수 있도록 </a:t>
            </a:r>
            <a:r>
              <a:rPr lang="en-US" b="0" dirty="0"/>
              <a:t>엄청난 </a:t>
            </a:r>
            <a:r>
              <a:rPr lang="en-US" b="0" baseline="0" dirty="0"/>
              <a:t>진전이 이루어졌습니다. </a:t>
            </a:r>
          </a:p>
          <a:p>
            <a:endParaRPr lang="en-US" b="0" baseline="0" dirty="0"/>
          </a:p>
          <a:p>
            <a:r>
              <a:rPr lang="en-US" b="0" baseline="0" dirty="0"/>
              <a:t>1995년부터 2018년까지 1억 8천만 명의 여학생이 학교에 등록했습니다. 전 세계적으로 초등학교와 중등학교에 재학 중인 여학생과 남학생의 수가 동등해졌습니다. </a:t>
            </a:r>
          </a:p>
          <a:p>
            <a:endParaRPr lang="en-US" b="0" baseline="0" dirty="0"/>
          </a:p>
          <a:p>
            <a:r>
              <a:rPr lang="en-US" b="0" baseline="0" dirty="0"/>
              <a:t>하지만 이는 모든 </a:t>
            </a:r>
            <a:r>
              <a:rPr lang="en-US" b="0" baseline="0" dirty="0" err="1"/>
              <a:t>국가와</a:t>
            </a:r>
            <a:r>
              <a:rPr lang="en-US" b="0" baseline="0" dirty="0"/>
              <a:t> </a:t>
            </a:r>
            <a:r>
              <a:rPr lang="en-US" b="0" baseline="0" dirty="0" err="1"/>
              <a:t>지역에</a:t>
            </a:r>
            <a:r>
              <a:rPr lang="en-US" b="0" baseline="0" dirty="0"/>
              <a:t> 해당되는 것은 아닙니다. 전반적으로 여학생이 남학생보다 학교에 전혀 다니지 않을 가능성이 여전히 더 높습니다. 일부 국가에서는 여전히 학교에 다니는 남학생과 여학생의 수에 큰 격차가 존재합니다.</a:t>
            </a:r>
            <a:r>
              <a:rPr lang="en-US" b="0" baseline="30000" dirty="0"/>
              <a:t>1</a:t>
            </a:r>
            <a:r>
              <a:rPr lang="en-US" b="0" baseline="0" dirty="0"/>
              <a:t> 그리고 코로나19로 인한 휴교령으로 인해 더 많은 여자아이들이 학교에 진학할 수 </a:t>
            </a:r>
            <a:r>
              <a:rPr lang="ko-KR" altLang="en-US" b="0" baseline="0" dirty="0"/>
              <a:t>있도록 노력해 온 성과가 </a:t>
            </a:r>
            <a:r>
              <a:rPr lang="en-US" b="0" baseline="0" dirty="0" err="1"/>
              <a:t>위협받고</a:t>
            </a:r>
            <a:r>
              <a:rPr lang="en-US" b="0" baseline="0" dirty="0"/>
              <a:t> 있습니다.</a:t>
            </a:r>
            <a:r>
              <a:rPr lang="en-US" b="0" baseline="30000" dirty="0"/>
              <a:t>2</a:t>
            </a:r>
            <a:endParaRPr lang="en-US" b="1" baseline="30000" dirty="0"/>
          </a:p>
          <a:p>
            <a:endParaRPr lang="en-US" b="1" dirty="0"/>
          </a:p>
          <a:p>
            <a:r>
              <a:rPr lang="ko-KR" altLang="en-US" b="1" dirty="0"/>
              <a:t>출처</a:t>
            </a:r>
            <a:endParaRPr lang="en-US" b="1" dirty="0"/>
          </a:p>
          <a:p>
            <a:r>
              <a:rPr lang="en-US" b="0" baseline="30000" dirty="0"/>
              <a:t>1</a:t>
            </a:r>
            <a:r>
              <a:rPr lang="en-US" b="0" dirty="0"/>
              <a:t>유네스코 (2020). </a:t>
            </a:r>
            <a:r>
              <a:rPr lang="en-US" b="0" i="0" dirty="0"/>
              <a:t>글로벌 </a:t>
            </a:r>
            <a:r>
              <a:rPr lang="en-US" b="0" i="0" baseline="0" dirty="0"/>
              <a:t>교육 모니터링 보고서 </a:t>
            </a:r>
            <a:r>
              <a:rPr lang="en-US" b="0" i="1" baseline="0" dirty="0"/>
              <a:t>2020. </a:t>
            </a:r>
            <a:r>
              <a:rPr lang="en-US" b="0" i="0" baseline="0" dirty="0"/>
              <a:t>https://gem-report-2020.unesco.org/gender-report/</a:t>
            </a:r>
          </a:p>
          <a:p>
            <a:r>
              <a:rPr lang="en-US" b="0" baseline="30000" dirty="0"/>
              <a:t>2</a:t>
            </a:r>
            <a:r>
              <a:rPr lang="en-US" b="0" baseline="0" dirty="0"/>
              <a:t>https://en.unesco.org/covid19/educationresponse/girlseducation</a:t>
            </a:r>
            <a:endParaRPr lang="en-US" b="1" baseline="0" dirty="0"/>
          </a:p>
          <a:p>
            <a:endParaRPr lang="en-US" b="1" dirty="0"/>
          </a:p>
          <a:p>
            <a:r>
              <a:rPr lang="en-US" b="1" dirty="0"/>
              <a:t>사진: </a:t>
            </a:r>
            <a:r>
              <a:rPr lang="en-US" dirty="0"/>
              <a:t>네팔의 한 마을에 있는 고등학교 학생들.</a:t>
            </a:r>
          </a:p>
          <a:p>
            <a:r>
              <a:rPr lang="ko-KR" altLang="en-US" b="1" dirty="0"/>
              <a:t>사진 </a:t>
            </a:r>
            <a:r>
              <a:rPr lang="en-US" b="1" dirty="0" err="1"/>
              <a:t>출처</a:t>
            </a:r>
            <a:r>
              <a:rPr lang="en-US" b="1" dirty="0"/>
              <a:t>: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Aurélie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Marrier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d'Unienville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/Oxfam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0782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전 </a:t>
            </a:r>
            <a:r>
              <a:rPr lang="en-GB" b="0" baseline="0" dirty="0" err="1"/>
              <a:t>세계</a:t>
            </a:r>
            <a:r>
              <a:rPr lang="ko-KR" altLang="en-US" b="0" baseline="0" dirty="0"/>
              <a:t>적으로 많은 사람들과 단체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조직들이 성 불평등을 줄이기 위해 노력하고 있다고 </a:t>
            </a:r>
            <a:r>
              <a:rPr lang="en-GB" b="0" dirty="0" err="1"/>
              <a:t>설명합니다</a:t>
            </a:r>
            <a:r>
              <a:rPr lang="en-GB" b="0" dirty="0"/>
              <a:t>.</a:t>
            </a:r>
            <a:r>
              <a:rPr lang="en-GB" b="0" baseline="0" dirty="0"/>
              <a:t> 학습자에게 이 사진 속 </a:t>
            </a:r>
            <a:r>
              <a:rPr lang="en-GB" b="0" baseline="0" dirty="0" err="1"/>
              <a:t>인물</a:t>
            </a:r>
            <a:r>
              <a:rPr lang="ko-KR" altLang="en-US" b="0" baseline="0" dirty="0"/>
              <a:t>을 알고 있는지 </a:t>
            </a:r>
            <a:r>
              <a:rPr lang="en-GB" b="0" baseline="0" dirty="0" err="1"/>
              <a:t>물어봅니다</a:t>
            </a:r>
            <a:r>
              <a:rPr lang="en-GB" b="0" baseline="0" dirty="0"/>
              <a:t>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baseline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1997년에 태어난 말랄라 유사프자이는 </a:t>
            </a:r>
            <a:r>
              <a:rPr lang="en-GB" b="0" baseline="0" dirty="0"/>
              <a:t>여성과 소녀들의 교육을 위한 캠페인을 벌이고 있는 파키스탄의 활동가입니다. 2014년에 </a:t>
            </a:r>
            <a:r>
              <a:rPr lang="ko-KR" altLang="en-US" b="0" baseline="0" dirty="0"/>
              <a:t>공로를 인정받아 </a:t>
            </a:r>
            <a:r>
              <a:rPr lang="en-GB" b="0" baseline="0" dirty="0" err="1"/>
              <a:t>최연소로</a:t>
            </a:r>
            <a:r>
              <a:rPr lang="en-GB" b="0" baseline="0" dirty="0"/>
              <a:t> 노벨 평화상을 수상했습니다. 학습자에게 성 평등을 위한 다른 저명한 운동가를 알고 있는지 물어보세요.</a:t>
            </a:r>
            <a:endParaRPr lang="en-GB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사진: </a:t>
            </a:r>
            <a:r>
              <a:rPr lang="en-GB" dirty="0">
                <a:effectLst/>
              </a:rPr>
              <a:t>교육 운동가 </a:t>
            </a:r>
            <a:r>
              <a:rPr lang="en-GB" dirty="0" err="1">
                <a:effectLst/>
              </a:rPr>
              <a:t>말랄라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유사프자이</a:t>
            </a:r>
            <a:r>
              <a:rPr lang="ko-KR" altLang="en-US" dirty="0">
                <a:effectLst/>
              </a:rPr>
              <a:t>는 영국 </a:t>
            </a:r>
            <a:r>
              <a:rPr lang="en-GB" dirty="0" err="1">
                <a:effectLst/>
              </a:rPr>
              <a:t>런던에서</a:t>
            </a:r>
            <a:r>
              <a:rPr lang="en-GB" dirty="0">
                <a:effectLst/>
              </a:rPr>
              <a:t> 저스틴 그리닝 국제개발부 장관과 함께 전 세계 여학생들의 학교 교육의 중요성에 대해 논의했습니다.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>
                <a:effectLst/>
              </a:rPr>
              <a:t>사진 </a:t>
            </a:r>
            <a:r>
              <a:rPr lang="en-GB" b="1" dirty="0" err="1">
                <a:effectLst/>
              </a:rPr>
              <a:t>출처</a:t>
            </a:r>
            <a:r>
              <a:rPr lang="en-GB" b="1" dirty="0">
                <a:effectLst/>
              </a:rPr>
              <a:t>: </a:t>
            </a:r>
            <a:r>
              <a:rPr lang="en-GB" baseline="0" dirty="0">
                <a:effectLst/>
              </a:rPr>
              <a:t>DFID, DFID, UK Department for International Development: https://commons.wikimedia.org/wiki/File:Malala_Yousafzai_2015.jpg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dirty="0">
                <a:latin typeface="Arial" panose="020B0604020202020204" pitchFamily="34" charset="0"/>
                <a:cs typeface="Arial" panose="020B0604020202020204" pitchFamily="34" charset="0"/>
              </a:rPr>
              <a:t>Licensed</a:t>
            </a:r>
            <a:r>
              <a:rPr lang="en-GB" sz="9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under Creative Commons Attribution 2.0 Generic (CC BY 2.0) in accordance with the Open Government Licence.</a:t>
            </a:r>
            <a:endParaRPr lang="en-GB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5203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err="1"/>
              <a:t>불평등의</a:t>
            </a:r>
            <a:r>
              <a:rPr lang="en-GB" baseline="0" dirty="0"/>
              <a:t> 의미를 설명하기 </a:t>
            </a:r>
            <a:r>
              <a:rPr lang="en-GB" dirty="0" err="1"/>
              <a:t>전에</a:t>
            </a:r>
            <a:r>
              <a:rPr lang="en-GB" dirty="0"/>
              <a:t> </a:t>
            </a:r>
            <a:r>
              <a:rPr lang="ko-KR" altLang="en-US" dirty="0"/>
              <a:t>이 동영상을 먼저 시청하고 </a:t>
            </a:r>
            <a:r>
              <a:rPr lang="en-GB" dirty="0" err="1"/>
              <a:t>학습자에게</a:t>
            </a:r>
            <a:r>
              <a:rPr lang="en-GB" dirty="0"/>
              <a:t> 불평등의 의미가 무엇이라고 생각하는지 물어보세요.</a:t>
            </a:r>
          </a:p>
          <a:p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어떤 그룹의 사람들이 가진 것과 다른 그룹의 사람들이 가진 것의 차이를 불평등이라고 생각할 수 있다고 설명합니다</a:t>
            </a:r>
            <a:r>
              <a:rPr lang="en-US" altLang="ko-KR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이는 한 사람이 다른 사람과 비교하여 얼마나 큰 케이크 조각을 가지고 있는지 살펴보는 것과 비슷합니다</a:t>
            </a:r>
            <a:r>
              <a:rPr lang="en-US" altLang="ko-KR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6177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조니와 후아니타는 필리핀에 사는 부부입니다. 그들은 집안일을 분담합니다. 이 사진에서 그들은 빨래를 하고 있습니다. 이 부부는 후아니타의 연로하신 부모님을 돌보는 책임도 분담하고 있습니다.</a:t>
            </a:r>
          </a:p>
          <a:p>
            <a:pPr fontAlgn="t"/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fontAlgn="t"/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전 세계적으로 여성과 소녀는 남성이나 소년보다 무급 돌봄 노동을 더 많이 하는 경우가 많습니다. 집안일이나 다른 사람을 돌보는 일 등이 이에 해당합니다. 많은 곳에서 이러한 활동은 여전히 사회에서 '여성의 일'로 널리 인식되고 있습니다. </a:t>
            </a:r>
          </a:p>
          <a:p>
            <a:pPr fontAlgn="t"/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fontAlgn="t"/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조니와 후아니타는 옥스팜 필리핀과 일부 지역 단체가 지원하는 프로젝트에 참여하고 있습니다. 그들은 돌봄 활동 현금 지원을 받았습니다. 이는 그들이 하는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돌봄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노동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의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가치를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인정받고 있다는 것을 의미합니다. 그들은 이 지원금으로 연로하신 부모님을 위해 음식, 우유, 약, 비타민을 구입합니다. </a:t>
            </a:r>
          </a:p>
          <a:p>
            <a:pPr fontAlgn="t"/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fontAlgn="t"/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 프로그램의 또 다른 목표는 성별 고정관념(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사람들이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성별의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특성에 대해 가지고 있는 믿음)에 도전하고 돌봄 업무를 여성과 남성이 더 평등하게 분담하도록 장려하는 것입니다. </a:t>
            </a:r>
          </a:p>
          <a:p>
            <a:pPr fontAlgn="t"/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fontAlgn="t"/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학습자에게 이러한 성별 고정관념이 어떻게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형성되는지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생각해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볼 것을 제안합니다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예를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들어, 우리의 신념은 가족, 학교 또는 커뮤니티,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경험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읽은 책, 소셜 미디어에서 보는 것 등 주변 사람들의 영향을 받습니다. </a:t>
            </a:r>
          </a:p>
          <a:p>
            <a:pPr fontAlgn="t"/>
            <a:endParaRPr lang="en-GB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사진 출처</a:t>
            </a:r>
            <a:r>
              <a:rPr lang="en-GB" sz="900" b="1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Princess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Taroza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/Oxfam</a:t>
            </a:r>
            <a:endParaRPr lang="en-GB" sz="900" b="0" i="1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sz="900" b="0" i="1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sz="900" b="0" i="1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9416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2006년부터 세계경제포럼이라는 </a:t>
            </a:r>
            <a:r>
              <a:rPr lang="en-US" b="0" baseline="0" dirty="0" err="1"/>
              <a:t>단체에서 </a:t>
            </a:r>
            <a:r>
              <a:rPr lang="en-US" b="0" baseline="0" dirty="0"/>
              <a:t>전 세계 국가의 성 평등을 측정하는 연례 보고서를 발표하고 있습니다. 각 </a:t>
            </a:r>
            <a:r>
              <a:rPr lang="en-US" b="0" baseline="0" dirty="0" err="1"/>
              <a:t>국가</a:t>
            </a:r>
            <a:r>
              <a:rPr lang="ko-KR" altLang="en-US" b="0" baseline="0" dirty="0"/>
              <a:t>별</a:t>
            </a:r>
            <a:r>
              <a:rPr lang="en-US" b="0" baseline="0" dirty="0"/>
              <a:t> 보건, 교육, 경제, 정치 분야의 성별 격차에 따라 글로벌 성 </a:t>
            </a:r>
            <a:r>
              <a:rPr lang="en-US" b="0" baseline="0" dirty="0" err="1"/>
              <a:t>격차</a:t>
            </a:r>
            <a:r>
              <a:rPr lang="en-US" b="0" baseline="0" dirty="0"/>
              <a:t> </a:t>
            </a:r>
            <a:r>
              <a:rPr lang="en-US" b="0" baseline="0" dirty="0" err="1"/>
              <a:t>지수</a:t>
            </a:r>
            <a:r>
              <a:rPr lang="ko-KR" altLang="en-US" b="0" baseline="0" dirty="0"/>
              <a:t>가 매겨집니다</a:t>
            </a:r>
            <a:r>
              <a:rPr lang="en-US" altLang="ko-KR" b="0" baseline="0" dirty="0"/>
              <a:t>. </a:t>
            </a:r>
            <a:r>
              <a:rPr lang="en-US" b="0" baseline="0" dirty="0"/>
              <a:t>이 수치가 1에 가까울수록 성 평등도가 높은 국가입니다. </a:t>
            </a:r>
          </a:p>
          <a:p>
            <a:endParaRPr lang="en-US" b="0" baseline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/>
              <a:t>아이슬란드는 세계에서 가장 성평등한 국가이며, 아프가니스탄은 가장 불평등한 국가입니다.</a:t>
            </a:r>
            <a:r>
              <a:rPr lang="en-US" b="0" baseline="30000" dirty="0"/>
              <a:t>1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많은 국가에서 보다 평등한 삶을 위한 진전이 이루어지고 있지만</a:t>
            </a:r>
            <a:r>
              <a:rPr lang="en-GB" sz="900" b="1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en-US" b="0" baseline="0" dirty="0"/>
              <a:t>여성과 남성, 여아와 남아 모두에게 삶의 결과와 기회가 평등해지려면 아직 갈 </a:t>
            </a:r>
            <a:r>
              <a:rPr lang="en-US" b="0" baseline="0" dirty="0" err="1"/>
              <a:t>길이</a:t>
            </a:r>
            <a:r>
              <a:rPr lang="en-US" b="0" baseline="0" dirty="0"/>
              <a:t> </a:t>
            </a:r>
            <a:r>
              <a:rPr lang="ko-KR" altLang="en-US" b="0" baseline="0" dirty="0"/>
              <a:t>멉니</a:t>
            </a:r>
            <a:r>
              <a:rPr lang="en-US" b="0" baseline="0" dirty="0"/>
              <a:t>다.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아직 완전히 평등한 국가는 없습니다(즉, 글로벌 성 격차 지수가 1인 국가). 전 </a:t>
            </a:r>
            <a:r>
              <a:rPr lang="en-US" b="0" baseline="0" dirty="0"/>
              <a:t>세계의 성 격차를 줄이고 여성과 남성의 삶을 평등하게 만드는 데는 135년 이상이 걸릴 것으로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추정됩니다. . </a:t>
            </a:r>
            <a:r>
              <a:rPr lang="en-US" b="0" baseline="30000" dirty="0"/>
              <a:t>1</a:t>
            </a:r>
          </a:p>
          <a:p>
            <a:endParaRPr lang="en-US" b="0" baseline="0" dirty="0"/>
          </a:p>
          <a:p>
            <a:r>
              <a:rPr lang="en-GB" sz="900" b="1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출처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30000" dirty="0"/>
              <a:t>1</a:t>
            </a:r>
            <a:r>
              <a:rPr lang="en-GB" b="0" i="0" dirty="0"/>
              <a:t>세계 경제 포럼 (2021). 글로벌 </a:t>
            </a:r>
            <a:r>
              <a:rPr lang="en-GB" b="0" i="0" baseline="0" dirty="0"/>
              <a:t>성별 격차 보고서 2021</a:t>
            </a:r>
            <a:r>
              <a:rPr lang="en-GB" b="0" i="1" baseline="0" dirty="0"/>
              <a:t>. </a:t>
            </a:r>
            <a:r>
              <a:rPr lang="en-GB" b="0" i="0" u="none" baseline="0" dirty="0"/>
              <a:t>Switzerland: World Economic Forum.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u="none" baseline="0" dirty="0"/>
              <a:t>https://www.weforum.org/reports/global-gender-gap-report-2021#report-nav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/>
              <a:t>사진</a:t>
            </a:r>
            <a:r>
              <a:rPr lang="en-US" b="1" dirty="0"/>
              <a:t>: </a:t>
            </a:r>
            <a:r>
              <a:rPr lang="ko-KR" sz="1800" dirty="0">
                <a:effectLst/>
                <a:latin typeface="Calibri" panose="020F0502020204030204" pitchFamily="34" charset="0"/>
                <a:ea typeface="Malgun Gothic" panose="020B0503020000020004" pitchFamily="34" charset="-127"/>
              </a:rPr>
              <a:t>레바논 트리폴리의 난민 여성 그룹은 젠더 기반 폭력에 맞서 싸우고 있으며</a:t>
            </a:r>
            <a:r>
              <a:rPr lang="en-US" sz="1800" dirty="0"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, </a:t>
            </a:r>
            <a:r>
              <a:rPr lang="ko-KR" sz="1800" dirty="0"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지역사회 내 다른 여성들도 동참할 수 있도록 힘을 실어주고 있습니다</a:t>
            </a:r>
            <a:r>
              <a:rPr lang="en-US" sz="1800" dirty="0"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. </a:t>
            </a:r>
            <a:r>
              <a:rPr lang="ko-KR" sz="1800" dirty="0"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이 여성 단체는</a:t>
            </a:r>
            <a:r>
              <a:rPr lang="en-US" sz="1800" dirty="0"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 10</a:t>
            </a:r>
            <a:r>
              <a:rPr lang="ko-KR" sz="1800" dirty="0"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년 전 옥스팜과 파트너 단체의 지원으로 설립되었습니다</a:t>
            </a:r>
            <a:r>
              <a:rPr lang="en-US" sz="1800" dirty="0"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. </a:t>
            </a:r>
            <a:r>
              <a:rPr lang="ko-KR" sz="1800" dirty="0">
                <a:effectLst/>
                <a:latin typeface="Malgun Gothic" panose="020B0503020000020004" pitchFamily="34" charset="-127"/>
                <a:ea typeface="Calibri" panose="020F0502020204030204" pitchFamily="34" charset="0"/>
              </a:rPr>
              <a:t>여성들은 지역사회의 다른 여성들에게 지원과 조언을 제공하기 위한 교육을 받습</a:t>
            </a:r>
            <a:r>
              <a:rPr lang="en-GB" b="0" baseline="0" dirty="0" err="1"/>
              <a:t>니다</a:t>
            </a:r>
            <a:r>
              <a:rPr lang="en-GB" b="0" baseline="0" dirty="0"/>
              <a:t>.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="1" dirty="0"/>
              <a:t>사진 출처</a:t>
            </a:r>
            <a:r>
              <a:rPr lang="en-US" b="1" dirty="0"/>
              <a:t>: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Natheer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Halawani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15232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학습자가 여성과 성별 격차에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대해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알게된 것을 생각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해 볼 시간을 갖도록 합니다. 학습자에게 잠시 혼자 생각한 후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옆 사람과 생각을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나누도록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할 수도 있습니다</a:t>
            </a:r>
            <a:r>
              <a:rPr lang="en-US" altLang="ko-KR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lvl="0"/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아래 질문들로 토론할 수 있습니다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lvl="0"/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여성과 남성 또는 </a:t>
            </a:r>
            <a:r>
              <a:rPr lang="en-GB" sz="900" i="0" strike="noStrike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남학생과 여학생의 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삶이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불평등한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경우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에는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어떤 것이 있나요?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학교나 커뮤니티에 어떤 성 불평등이 존재하나요?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여학생과 남학생 또는 남성과 여성을 어떻게 다르게 대하나요? 여학생과 남학생(또는 남성과 여성)이 할 수 있는 일과 할 수 없는 일에 대해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어떤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생각을 갖고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있나요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이러한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격차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의 원인은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무엇이라고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생각하나요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이러한 불평등이 사람들의 삶에 미치는 영향은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무엇이라고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생각하나요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해결책은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무엇이라고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생각하나요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GB" sz="900" i="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GB" sz="900" i="1" u="sng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62227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학습자에게 성별에 관계없이 더 공정한 세상을 만들기 위해 학교, 커뮤니티 및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세상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 어떤 변화가 필요한지 물어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보면서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마무리합니다. </a:t>
            </a:r>
          </a:p>
          <a:p>
            <a:pPr lvl="0"/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이상적인 미래는 어떤 모습일까요?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이러한 변화를 실현하기 위해 </a:t>
            </a:r>
            <a:r>
              <a:rPr lang="en-GB" sz="90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누가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행동해야 한다고 생각하나요</a:t>
            </a:r>
            <a:r>
              <a:rPr lang="en-US" altLang="ko-KR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? </a:t>
            </a: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90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이러한 이상적인 미래를 만들기 위해 어떻게 도울 수 있을까요?</a:t>
            </a:r>
          </a:p>
          <a:p>
            <a:pPr lvl="0"/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lvl="0"/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학교 입구에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전시할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약속 </a:t>
            </a:r>
            <a:r>
              <a:rPr lang="en-GB" sz="90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나무를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만들 수도 있습니다. </a:t>
            </a:r>
            <a:r>
              <a:rPr lang="ko-KR" altLang="en-US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종이 잎사귀나 포스트잇 등에 내가 실천할 수 있는 행동을 적어 나무에 붙여보세요</a:t>
            </a:r>
            <a:r>
              <a:rPr lang="en-US" altLang="ko-KR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lvl="0"/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lvl="0"/>
            <a:r>
              <a:rPr lang="ko-KR" altLang="en-US" sz="900" b="1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이미지 출처</a:t>
            </a:r>
            <a:r>
              <a:rPr lang="en-GB" sz="900" b="1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: </a:t>
            </a:r>
            <a:r>
              <a:rPr lang="en-GB" sz="90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https://pixabay.com/vectors/ecological-leaf-leaves-nature-2026102/</a:t>
            </a:r>
          </a:p>
          <a:p>
            <a:pPr lvl="0"/>
            <a:endParaRPr lang="en-GB" sz="90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3231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사람들은 흔히 불평등을 사람마다 얼마나 많은 돈을 가지고 있느냐의 관점에서 생각하지만, 사람들의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삶과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경험</a:t>
            </a:r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에 있어서 여러가지 불평등이 있습니다</a:t>
            </a:r>
            <a:r>
              <a:rPr lang="en-US" altLang="ko-KR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endParaRPr lang="en-GB" sz="900" b="0" i="0" u="none" strike="noStrike" kern="1200" baseline="0" dirty="0">
              <a:solidFill>
                <a:schemeClr val="tx1"/>
              </a:solidFill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사람들</a:t>
            </a:r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이 삶에서 경험하는 불평등에 대해 토론합니다</a:t>
            </a:r>
            <a:r>
              <a:rPr lang="en-US" altLang="ko-KR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다음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 페이지에 몇 가지 제안이 나와 있습니다.</a:t>
            </a:r>
          </a:p>
          <a:p>
            <a:endParaRPr lang="en-GB" sz="900" b="0" i="0" u="none" strike="noStrike" kern="1200" baseline="0" dirty="0">
              <a:solidFill>
                <a:schemeClr val="tx1"/>
              </a:solidFill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fontAlgn="t"/>
            <a:r>
              <a:rPr lang="en-GB" b="1" dirty="0"/>
              <a:t>사진: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인도 뭄바이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서부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교외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지역에 있는 부유한 고층 주택과 저소득층 거주 지역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</a:p>
          <a:p>
            <a:pPr fontAlgn="t"/>
            <a:r>
              <a:rPr lang="en-GB" b="1" dirty="0" err="1"/>
              <a:t>사진</a:t>
            </a:r>
            <a:r>
              <a:rPr lang="en-GB" b="1" dirty="0"/>
              <a:t> </a:t>
            </a:r>
            <a:r>
              <a:rPr lang="en-GB" sz="900" b="1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출처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Atul Loke, Panos/Oxfam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7285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이 </a:t>
            </a:r>
            <a:r>
              <a:rPr lang="ko-KR" altLang="en-US" dirty="0"/>
              <a:t>질문들을 통해 </a:t>
            </a:r>
            <a:r>
              <a:rPr lang="en-GB" dirty="0" err="1"/>
              <a:t>불평등의</a:t>
            </a:r>
            <a:r>
              <a:rPr lang="en-GB" dirty="0"/>
              <a:t> 의미에 대한 학습자의 사고와 </a:t>
            </a:r>
            <a:r>
              <a:rPr lang="en-GB" dirty="0" err="1"/>
              <a:t>토론을</a:t>
            </a:r>
            <a:r>
              <a:rPr lang="en-GB" dirty="0"/>
              <a:t> </a:t>
            </a:r>
            <a:r>
              <a:rPr lang="ko-KR" altLang="en-US" dirty="0"/>
              <a:t>도울 수 있습니다</a:t>
            </a:r>
            <a:r>
              <a:rPr lang="en-US" altLang="ko-KR" dirty="0"/>
              <a:t>. </a:t>
            </a:r>
            <a:endParaRPr lang="en-GB" dirty="0"/>
          </a:p>
          <a:p>
            <a:endParaRPr lang="en-GB" dirty="0"/>
          </a:p>
          <a:p>
            <a:r>
              <a:rPr lang="en-GB" dirty="0"/>
              <a:t>학습자에게 이러한 </a:t>
            </a:r>
            <a:r>
              <a:rPr lang="en-GB" dirty="0" err="1"/>
              <a:t>불평등의</a:t>
            </a:r>
            <a:r>
              <a:rPr lang="en-GB" dirty="0"/>
              <a:t> </a:t>
            </a:r>
            <a:r>
              <a:rPr lang="ko-KR" altLang="en-US" dirty="0"/>
              <a:t>원인에 대해 생각해보도록 합니다</a:t>
            </a:r>
            <a:r>
              <a:rPr lang="en-US" altLang="ko-KR" dirty="0"/>
              <a:t>. </a:t>
            </a:r>
            <a:r>
              <a:rPr lang="en-GB" dirty="0" err="1"/>
              <a:t>학습자들은</a:t>
            </a:r>
            <a:r>
              <a:rPr lang="en-GB" dirty="0"/>
              <a:t> 이러한 차이가 공정하다고 생각하나요?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1824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누군가가 가진 기회나 경험에 </a:t>
            </a:r>
            <a:r>
              <a:rPr lang="en-GB" b="0" dirty="0"/>
              <a:t>영향을 미칠 </a:t>
            </a:r>
            <a:r>
              <a:rPr lang="en-GB" dirty="0"/>
              <a:t>수 있는 요인은 여러 가지가 있습니다. 슬라이드에 몇 가지 예가 나와 있습니다. 학습자에게 다른 요인을 생각해 볼 수 있는지 물어봅니다. </a:t>
            </a:r>
            <a:r>
              <a:rPr lang="en-GB" b="1" dirty="0"/>
              <a:t>참고: 이 </a:t>
            </a:r>
            <a:r>
              <a:rPr lang="en-GB" b="1" dirty="0" err="1"/>
              <a:t>목록은</a:t>
            </a:r>
            <a:r>
              <a:rPr lang="en-GB" b="1" dirty="0"/>
              <a:t> 학습자의 연령 및 </a:t>
            </a:r>
            <a:r>
              <a:rPr lang="en-GB" b="1" dirty="0" err="1"/>
              <a:t>상황에</a:t>
            </a:r>
            <a:r>
              <a:rPr lang="en-GB" b="1" dirty="0"/>
              <a:t> </a:t>
            </a:r>
            <a:r>
              <a:rPr lang="en-GB" b="1" dirty="0" err="1"/>
              <a:t>따라</a:t>
            </a:r>
            <a:r>
              <a:rPr lang="en-GB" b="1" dirty="0"/>
              <a:t> </a:t>
            </a:r>
            <a:r>
              <a:rPr lang="ko-KR" altLang="en-US" b="1" dirty="0"/>
              <a:t>수정이 필요할 수 있습니다</a:t>
            </a:r>
            <a:r>
              <a:rPr lang="en-US" altLang="ko-KR" b="1" dirty="0"/>
              <a:t>. </a:t>
            </a:r>
          </a:p>
          <a:p>
            <a:endParaRPr lang="en-GB" dirty="0"/>
          </a:p>
          <a:p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이러한 정체성 중 일부가 겹치면 우리가 대우받는 방식과 다른 사람을 대하는 방식에 영향을 미칠 수 있다고 설명합니다. 예를 들어 성별, 거주 지역, 나이, 피부색과 같은 측면이 있습니다. 우리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모두는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생존권</a:t>
            </a:r>
            <a:r>
              <a:rPr lang="en-US" altLang="ko-KR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교육권</a:t>
            </a:r>
            <a:r>
              <a:rPr lang="en-US" altLang="ko-KR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내 의견을 표현할 권리 등 인권을 보유하고 있습니다</a:t>
            </a:r>
            <a:r>
              <a:rPr lang="en-US" altLang="ko-KR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그러나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 이러한 다양한 정체성과 경험으로 인해 어떤 사람들은 자신의 권리를 행사하는 데 다른 사람들보다 더 많은 장벽에 직면하게 됩니다. 이러한 정체성은 </a:t>
            </a:r>
            <a:r>
              <a:rPr lang="en-GB" sz="900" b="0" i="0" u="none" strike="noStrike" kern="1200" baseline="0" dirty="0" err="1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또한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나에게 영향을 미치는 결정을 할 때 얼마나 의견을 낼 수 있는지에도 영향을 미칠 수 있습니다</a:t>
            </a:r>
            <a:r>
              <a:rPr lang="en-US" altLang="ko-KR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780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baseline="0" dirty="0"/>
              <a:t>이러한 요소 중 하나인 성별이 사람들의 삶에서 불평등을 야기하는 방식에 대해 좀 더 자세히 살펴보겠다고 이야기합니다</a:t>
            </a:r>
            <a:r>
              <a:rPr lang="en-US" altLang="ko-KR" b="0" baseline="0" dirty="0"/>
              <a:t>.</a:t>
            </a:r>
          </a:p>
          <a:p>
            <a:endParaRPr lang="en-US" altLang="ko-KR" b="0" baseline="0" dirty="0"/>
          </a:p>
          <a:p>
            <a:r>
              <a:rPr lang="ko-KR" altLang="en-US" b="0" baseline="0" dirty="0"/>
              <a:t>학습자에게 남자 아동과 여자 아동 사이에 어떤 차이가 있는지 물어봅니다</a:t>
            </a:r>
            <a:r>
              <a:rPr lang="en-US" altLang="ko-KR" b="0" baseline="0" dirty="0"/>
              <a:t>. </a:t>
            </a:r>
            <a:r>
              <a:rPr lang="ko-KR" altLang="en-US" b="0" baseline="0" dirty="0"/>
              <a:t>예를 들어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여학생과 남학생에게 주어지는 기회나 다른 사람들이 여학생을 대하는 태도 등에서 차이가 있을 수 있습니다</a:t>
            </a:r>
            <a:r>
              <a:rPr lang="en-US" altLang="ko-KR" b="0" baseline="0" dirty="0"/>
              <a:t>. </a:t>
            </a:r>
            <a:r>
              <a:rPr lang="ko-KR" altLang="en-US" b="0" baseline="0" dirty="0"/>
              <a:t>학습자가 가정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학교</a:t>
            </a:r>
            <a:r>
              <a:rPr lang="en-US" altLang="ko-KR" b="0" baseline="0" dirty="0"/>
              <a:t>, </a:t>
            </a:r>
            <a:r>
              <a:rPr lang="ko-KR" altLang="en-US" b="0" baseline="0" dirty="0"/>
              <a:t>지역 사회 및 더 넓은 사회에서의 사례를 생각해 보도록 유도합니다</a:t>
            </a:r>
            <a:r>
              <a:rPr lang="en-US" altLang="ko-KR" b="0" baseline="0" dirty="0"/>
              <a:t>. </a:t>
            </a:r>
            <a:r>
              <a:rPr lang="ko-KR" altLang="en-US" b="0" baseline="0" dirty="0"/>
              <a:t>이제 학습자에게 여성과 남성 사이에 어떤 차이가 있는지 물어봅니다</a:t>
            </a:r>
            <a:r>
              <a:rPr lang="en-US" altLang="ko-KR" b="0" baseline="0" dirty="0"/>
              <a:t>. </a:t>
            </a:r>
          </a:p>
          <a:p>
            <a:endParaRPr lang="en-US" altLang="ko-KR" b="0" baseline="0" dirty="0"/>
          </a:p>
          <a:p>
            <a:r>
              <a:rPr lang="ko-KR" altLang="en-US" b="0" baseline="0" dirty="0"/>
              <a:t>학습자들의 생각을 간단히 나눕니다</a:t>
            </a:r>
            <a:r>
              <a:rPr lang="en-US" altLang="ko-KR" b="0" baseline="0" dirty="0"/>
              <a:t>. </a:t>
            </a:r>
            <a:r>
              <a:rPr lang="ko-KR" altLang="en-US" b="0" baseline="0" dirty="0"/>
              <a:t>학습자들은 이러한 차이의 이유가 무엇이라고 생각하나요</a:t>
            </a:r>
            <a:r>
              <a:rPr lang="en-US" altLang="ko-KR" b="0" baseline="0" dirty="0"/>
              <a:t>?</a:t>
            </a:r>
          </a:p>
          <a:p>
            <a:endParaRPr lang="en-US" altLang="ko-KR" b="0" baseline="0" dirty="0"/>
          </a:p>
          <a:p>
            <a:r>
              <a:rPr lang="ko-KR" altLang="en-US" b="0" baseline="0" dirty="0"/>
              <a:t>이제 학습자들에게 몇 가지 퀴즈 문제</a:t>
            </a:r>
            <a:r>
              <a:rPr lang="en-US" altLang="ko-KR" b="0" baseline="0" dirty="0"/>
              <a:t>(</a:t>
            </a:r>
            <a:r>
              <a:rPr lang="ko-KR" altLang="en-US" b="0" baseline="0" dirty="0"/>
              <a:t>슬라이드 </a:t>
            </a:r>
            <a:r>
              <a:rPr lang="en-US" altLang="ko-KR" b="0" baseline="0" dirty="0"/>
              <a:t>7~12 </a:t>
            </a:r>
            <a:r>
              <a:rPr lang="ko-KR" altLang="en-US" b="0" baseline="0" dirty="0"/>
              <a:t>참조</a:t>
            </a:r>
            <a:r>
              <a:rPr lang="en-US" altLang="ko-KR" b="0" baseline="0" dirty="0"/>
              <a:t>)</a:t>
            </a:r>
            <a:r>
              <a:rPr lang="ko-KR" altLang="en-US" b="0" baseline="0" dirty="0"/>
              <a:t>를 풀면서 오늘날 우리 세계에 여전히 존재하는 성 불평등을 탐구할 것이라고 설명합니다</a:t>
            </a:r>
            <a:r>
              <a:rPr lang="en-US" altLang="ko-KR" b="0" baseline="0" dirty="0"/>
              <a:t>.</a:t>
            </a:r>
            <a:endParaRPr lang="en-US" b="0" baseline="0" dirty="0"/>
          </a:p>
          <a:p>
            <a:endParaRPr lang="en-US" b="1" dirty="0"/>
          </a:p>
          <a:p>
            <a:r>
              <a:rPr lang="en-US" b="1" dirty="0" err="1"/>
              <a:t>사진</a:t>
            </a:r>
            <a:r>
              <a:rPr lang="en-US" b="1" dirty="0"/>
              <a:t>: </a:t>
            </a:r>
            <a:r>
              <a:rPr lang="en-GB" b="0" dirty="0"/>
              <a:t>타지키스탄 태권도 국가대표팀이 연습하고 있습니다.</a:t>
            </a:r>
            <a:endParaRPr lang="en-US" b="0" baseline="0" dirty="0"/>
          </a:p>
          <a:p>
            <a:r>
              <a:rPr lang="en-GB" b="1" dirty="0" err="1"/>
              <a:t>사진</a:t>
            </a:r>
            <a:r>
              <a:rPr lang="en-GB" b="1" dirty="0"/>
              <a:t> </a:t>
            </a:r>
            <a:r>
              <a:rPr lang="en-GB" sz="900" b="1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출처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Eleanor Farmer/Oxfam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918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학습자에게 사진 속 과학자들의 이름을 말할 수 있는지 </a:t>
            </a:r>
            <a:r>
              <a:rPr lang="en-GB" baseline="0" dirty="0" err="1"/>
              <a:t>물어봅니다</a:t>
            </a:r>
            <a:r>
              <a:rPr lang="en-GB" baseline="0" dirty="0"/>
              <a:t>. </a:t>
            </a:r>
            <a:r>
              <a:rPr lang="ko-KR" altLang="en-US" baseline="0" dirty="0"/>
              <a:t>또 </a:t>
            </a:r>
            <a:r>
              <a:rPr lang="en-GB" baseline="0" dirty="0" err="1"/>
              <a:t>다른</a:t>
            </a:r>
            <a:r>
              <a:rPr lang="en-GB" baseline="0" dirty="0"/>
              <a:t> 유명한 여성 과학자를 떠올릴 수 있나요?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baseline="0" dirty="0"/>
              <a:t>과학기술분야 연구원 중 여성의 비율이 </a:t>
            </a:r>
            <a:r>
              <a:rPr lang="en-US" altLang="ko-KR" baseline="0" dirty="0"/>
              <a:t>21.8%</a:t>
            </a:r>
            <a:r>
              <a:rPr lang="ko-KR" altLang="en-US" baseline="0" dirty="0"/>
              <a:t>에 불과하다는 사실을 공유하세요</a:t>
            </a:r>
            <a:r>
              <a:rPr lang="en-US" altLang="ko-KR" baseline="0" dirty="0"/>
              <a:t>. (*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Noto Sans KR"/>
              </a:rPr>
              <a:t>한국여성과학기술인육성재단 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Noto Sans KR"/>
              </a:rPr>
              <a:t>'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Noto Sans KR"/>
              </a:rPr>
              <a:t>여성과학기술인력 활용 실태조사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Noto Sans KR"/>
              </a:rPr>
              <a:t>’, 2021</a:t>
            </a:r>
            <a:r>
              <a:rPr lang="ko-KR" altLang="en-US" b="0" i="0" dirty="0">
                <a:solidFill>
                  <a:srgbClr val="111111"/>
                </a:solidFill>
                <a:effectLst/>
                <a:latin typeface="Noto Sans KR"/>
              </a:rPr>
              <a:t>년 말 기준</a:t>
            </a:r>
            <a:r>
              <a:rPr lang="en-US" altLang="ko-KR" b="0" i="0" dirty="0">
                <a:solidFill>
                  <a:srgbClr val="111111"/>
                </a:solidFill>
                <a:effectLst/>
                <a:latin typeface="Noto Sans KR"/>
              </a:rPr>
              <a:t>)</a:t>
            </a:r>
            <a:endParaRPr lang="en-GB" b="0" i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i="1" dirty="0"/>
          </a:p>
          <a:p>
            <a:r>
              <a:rPr lang="ko-KR" altLang="en-US" b="0" i="1" dirty="0"/>
              <a:t>사진 설명</a:t>
            </a:r>
            <a:r>
              <a:rPr lang="en-US" altLang="ko-KR" b="0" i="1" dirty="0"/>
              <a:t>(</a:t>
            </a:r>
            <a:r>
              <a:rPr lang="ko-KR" altLang="en-US" b="0" i="1" dirty="0"/>
              <a:t>왼쪽부터</a:t>
            </a:r>
            <a:r>
              <a:rPr lang="en-US" altLang="ko-KR" b="0" i="1" dirty="0"/>
              <a:t>)</a:t>
            </a:r>
            <a:endParaRPr lang="en-GB" b="0" i="1" dirty="0"/>
          </a:p>
          <a:p>
            <a:endParaRPr lang="en-GB" b="0" i="1" baseline="0" dirty="0"/>
          </a:p>
          <a:p>
            <a:r>
              <a:rPr lang="en-GB" b="1" baseline="0" dirty="0" err="1"/>
              <a:t>제인</a:t>
            </a:r>
            <a:r>
              <a:rPr lang="en-GB" b="1" baseline="0" dirty="0"/>
              <a:t> </a:t>
            </a:r>
            <a:r>
              <a:rPr lang="en-GB" b="1" baseline="0" dirty="0" err="1"/>
              <a:t>구달</a:t>
            </a:r>
            <a:r>
              <a:rPr lang="en-GB" b="1" baseline="0" dirty="0"/>
              <a:t>(1934~): </a:t>
            </a:r>
            <a:r>
              <a:rPr lang="en-GB" baseline="0" dirty="0"/>
              <a:t>침팬지 </a:t>
            </a:r>
            <a:r>
              <a:rPr lang="en-GB" baseline="0" dirty="0" err="1"/>
              <a:t>연구와</a:t>
            </a:r>
            <a:r>
              <a:rPr lang="en-GB" baseline="0" dirty="0"/>
              <a:t> </a:t>
            </a:r>
            <a:r>
              <a:rPr lang="en-GB" baseline="0" dirty="0" err="1"/>
              <a:t>동물</a:t>
            </a:r>
            <a:r>
              <a:rPr lang="ko-KR" altLang="en-US" baseline="0" dirty="0"/>
              <a:t>권</a:t>
            </a:r>
            <a:r>
              <a:rPr lang="en-GB" baseline="0" dirty="0"/>
              <a:t> 운동가로 유명한 </a:t>
            </a:r>
            <a:r>
              <a:rPr lang="en-GB" baseline="0" dirty="0" err="1"/>
              <a:t>영국의</a:t>
            </a:r>
            <a:r>
              <a:rPr lang="en-GB" baseline="0" dirty="0"/>
              <a:t> </a:t>
            </a:r>
            <a:r>
              <a:rPr lang="en-GB" baseline="0" dirty="0" err="1"/>
              <a:t>영장류학자</a:t>
            </a:r>
            <a:r>
              <a:rPr lang="en-GB" baseline="0" dirty="0"/>
              <a:t>.</a:t>
            </a:r>
          </a:p>
          <a:p>
            <a:r>
              <a:rPr lang="en-GB" b="1" dirty="0" err="1"/>
              <a:t>사진</a:t>
            </a:r>
            <a:r>
              <a:rPr lang="en-GB" b="1" dirty="0"/>
              <a:t> </a:t>
            </a:r>
            <a:r>
              <a:rPr lang="en-GB" sz="900" b="1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출처</a:t>
            </a:r>
            <a:r>
              <a:rPr lang="en-GB" sz="900" b="1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Floatjon</a:t>
            </a:r>
            <a:r>
              <a:rPr lang="en-GB" sz="900" b="0" i="0" u="none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: </a:t>
            </a:r>
            <a:r>
              <a:rPr lang="en-GB" sz="900" u="none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https://commons.wikimedia.org/wiki/File:Jane_Goodall_GM.JPG</a:t>
            </a:r>
          </a:p>
          <a:p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Licensed under the Creative Commons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Attribution-Share Alike 3.0 </a:t>
            </a:r>
            <a:r>
              <a:rPr lang="en-GB" sz="900" b="0" i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Unported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 https://creativecommons.org/licenses/by-sa/3.0/deed.en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err="1"/>
              <a:t>투유유</a:t>
            </a:r>
            <a:r>
              <a:rPr lang="en-GB" b="1" baseline="0" dirty="0"/>
              <a:t>(1930~): </a:t>
            </a:r>
            <a:r>
              <a:rPr lang="en-GB" baseline="0" dirty="0"/>
              <a:t>말라리아에 걸린 수백만 명의 생명을 구한 약을 발견한 공로로 2015년 노벨 생리의학상을 수상한 </a:t>
            </a:r>
            <a:r>
              <a:rPr lang="en-GB" baseline="0" dirty="0" err="1"/>
              <a:t>중국</a:t>
            </a:r>
            <a:r>
              <a:rPr lang="en-GB" baseline="0" dirty="0"/>
              <a:t> </a:t>
            </a:r>
            <a:r>
              <a:rPr lang="en-GB" baseline="0" dirty="0" err="1"/>
              <a:t>화학자</a:t>
            </a:r>
            <a:r>
              <a:rPr lang="en-GB" baseline="0" dirty="0"/>
              <a:t>.</a:t>
            </a:r>
          </a:p>
          <a:p>
            <a:r>
              <a:rPr lang="en-GB" b="1" dirty="0" err="1"/>
              <a:t>사진</a:t>
            </a:r>
            <a:r>
              <a:rPr lang="en-GB" b="1" dirty="0"/>
              <a:t> </a:t>
            </a:r>
            <a:r>
              <a:rPr lang="ko-KR" altLang="en-US" b="1" dirty="0"/>
              <a:t>출처</a:t>
            </a:r>
            <a:r>
              <a:rPr lang="en-GB" b="1" baseline="0" dirty="0"/>
              <a:t>:</a:t>
            </a:r>
            <a:r>
              <a:rPr lang="en-GB" sz="900" b="0" i="0" u="none" strike="noStrike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https://www.nobelprize.org/womenwhochangedscience/stories/tu-youyou </a:t>
            </a:r>
          </a:p>
          <a:p>
            <a:r>
              <a:rPr lang="en-GB" sz="900" b="0" i="0" u="none" strike="noStrike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Image now in the public domain. </a:t>
            </a:r>
          </a:p>
          <a:p>
            <a:endParaRPr lang="en-GB" sz="900" b="0" i="0" kern="1200" baseline="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dirty="0" err="1"/>
              <a:t>마리</a:t>
            </a:r>
            <a:r>
              <a:rPr lang="en-GB" b="1" dirty="0"/>
              <a:t> </a:t>
            </a:r>
            <a:r>
              <a:rPr lang="en-GB" b="1" baseline="0" dirty="0" err="1"/>
              <a:t>퀴리</a:t>
            </a:r>
            <a:r>
              <a:rPr lang="en-GB" b="1" baseline="0" dirty="0"/>
              <a:t>(1867-1834): </a:t>
            </a:r>
            <a:r>
              <a:rPr lang="en-GB" baseline="0" dirty="0"/>
              <a:t>라듐과 폴로늄을 발견한 폴란드 물리학자이자 화학자. 노벨 물리학상을 수상한 세 명의 여성 중 한 </a:t>
            </a:r>
            <a:r>
              <a:rPr lang="en-GB" b="0" baseline="0" dirty="0"/>
              <a:t>명. </a:t>
            </a:r>
          </a:p>
          <a:p>
            <a:r>
              <a:rPr lang="en-GB" b="1" dirty="0" err="1"/>
              <a:t>사진</a:t>
            </a:r>
            <a:r>
              <a:rPr lang="en-GB" b="1" dirty="0"/>
              <a:t> </a:t>
            </a:r>
            <a:r>
              <a:rPr lang="ko-KR" altLang="en-US" b="1" dirty="0"/>
              <a:t>출처</a:t>
            </a:r>
            <a:r>
              <a:rPr lang="en-US" altLang="ko-KR" b="1" dirty="0"/>
              <a:t>: </a:t>
            </a:r>
            <a:r>
              <a:rPr lang="en-GB" sz="900" b="0" i="0" u="none" strike="noStrike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https://wellcomecollection.org/works/s7fye3z3/images?id=yd6nvwfk</a:t>
            </a:r>
          </a:p>
          <a:p>
            <a:r>
              <a:rPr lang="en-GB" b="0" dirty="0"/>
              <a:t>Licensed under the Creative Commons Attribution 4.0 International (CC BY 4.0)</a:t>
            </a:r>
          </a:p>
          <a:p>
            <a:r>
              <a:rPr lang="en-GB" b="0" dirty="0"/>
              <a:t>https://creativecommons.org/licenses/by/4.0/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 baseline="0" dirty="0" err="1"/>
              <a:t>왕가리</a:t>
            </a:r>
            <a:r>
              <a:rPr lang="en-GB" b="1" baseline="0" dirty="0"/>
              <a:t> </a:t>
            </a:r>
            <a:r>
              <a:rPr lang="en-GB" b="1" baseline="0" dirty="0" err="1"/>
              <a:t>마타이</a:t>
            </a:r>
            <a:r>
              <a:rPr lang="en-GB" b="1" baseline="0" dirty="0"/>
              <a:t>(1940-2011): </a:t>
            </a:r>
            <a:r>
              <a:rPr lang="en-GB" b="0" baseline="0" dirty="0"/>
              <a:t>케냐의 생물학자이자 환경 운동가로서 </a:t>
            </a:r>
            <a:r>
              <a:rPr lang="en-GB" dirty="0"/>
              <a:t>나무 심기를 통해 지역사회, 특히 여성들이 환경을 보존하고 삶을 개선할 수 있도록 지원하는 환경 단체인 </a:t>
            </a:r>
            <a:r>
              <a:rPr lang="en-GB" b="0" baseline="0" dirty="0"/>
              <a:t>그린벨트 </a:t>
            </a:r>
            <a:r>
              <a:rPr lang="en-GB" b="0" baseline="0" dirty="0" err="1"/>
              <a:t>무브먼트를</a:t>
            </a:r>
            <a:r>
              <a:rPr lang="en-GB" b="0" baseline="0" dirty="0"/>
              <a:t> </a:t>
            </a:r>
            <a:r>
              <a:rPr lang="en-GB" b="0" baseline="0" dirty="0" err="1"/>
              <a:t>설립</a:t>
            </a:r>
            <a:r>
              <a:rPr lang="en-GB" b="0" baseline="0" dirty="0"/>
              <a:t>.</a:t>
            </a:r>
            <a:r>
              <a:rPr lang="en-GB" dirty="0"/>
              <a:t> 2004년, </a:t>
            </a:r>
            <a:r>
              <a:rPr lang="en-GB" dirty="0" err="1"/>
              <a:t>지속</a:t>
            </a:r>
            <a:r>
              <a:rPr lang="en-GB" dirty="0"/>
              <a:t> 가능하고 민주적이며 평화로운 세상을 만드는 데 기여한 공로로 </a:t>
            </a:r>
            <a:r>
              <a:rPr lang="en-GB" dirty="0" err="1"/>
              <a:t>노벨</a:t>
            </a:r>
            <a:r>
              <a:rPr lang="en-GB" dirty="0"/>
              <a:t> </a:t>
            </a:r>
            <a:r>
              <a:rPr lang="en-GB" dirty="0" err="1"/>
              <a:t>평화상</a:t>
            </a:r>
            <a:r>
              <a:rPr lang="en-GB" dirty="0"/>
              <a:t> </a:t>
            </a:r>
            <a:r>
              <a:rPr lang="en-GB" dirty="0" err="1"/>
              <a:t>수상</a:t>
            </a:r>
            <a:r>
              <a:rPr lang="en-GB" dirty="0"/>
              <a:t>.</a:t>
            </a:r>
          </a:p>
          <a:p>
            <a:r>
              <a:rPr lang="en-GB" b="1" dirty="0" err="1"/>
              <a:t>사진</a:t>
            </a:r>
            <a:r>
              <a:rPr lang="en-GB" b="1" dirty="0"/>
              <a:t> </a:t>
            </a:r>
            <a:r>
              <a:rPr lang="ko-KR" altLang="en-US" b="1" dirty="0"/>
              <a:t>출처</a:t>
            </a:r>
            <a:r>
              <a:rPr lang="en-US" altLang="ko-KR" b="1" dirty="0"/>
              <a:t>: </a:t>
            </a:r>
            <a:r>
              <a:rPr lang="en-GB" dirty="0"/>
              <a:t>https://commons.wikimedia.org/wiki/File:Wangari_Maathai_in_2001.jpg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Licensed under the Creative Commons</a:t>
            </a: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Attribution-Share Alike 2.0 Generic. 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https://creativecommons.org/licenses/by-sa/2.0/deed.en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sz="900" b="0" i="0" u="none" strike="noStrike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0548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화면을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클릭하면 정답을 확인할 수 있습니다!</a:t>
            </a:r>
          </a:p>
          <a:p>
            <a:endParaRPr lang="en-GB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매출액 상위 </a:t>
            </a:r>
            <a:r>
              <a:rPr lang="en-US" altLang="ko-KR" b="0" baseline="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ko-KR" alt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대 기업 최고 경영자</a:t>
            </a:r>
            <a:r>
              <a:rPr lang="en-US" altLang="ko-KR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중 </a:t>
            </a:r>
            <a:r>
              <a:rPr lang="en-US" altLang="ko-KR" b="0" baseline="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ko-KR" alt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명만이 여성입니다</a:t>
            </a:r>
            <a:r>
              <a:rPr lang="en-US" altLang="ko-KR" b="0" baseline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b="0" i="0" dirty="0" err="1"/>
              <a:t>학습자에게</a:t>
            </a:r>
            <a:r>
              <a:rPr lang="en-GB" b="0" i="0" dirty="0"/>
              <a:t> </a:t>
            </a:r>
            <a:r>
              <a:rPr lang="ko-KR" altLang="en-US" b="0" i="0" baseline="0" dirty="0"/>
              <a:t>남성 </a:t>
            </a:r>
            <a:r>
              <a:rPr lang="en-US" altLang="ko-KR" b="0" i="0" baseline="0" dirty="0"/>
              <a:t>CEO</a:t>
            </a:r>
            <a:r>
              <a:rPr lang="ko-KR" altLang="en-US" b="0" i="0" baseline="0" dirty="0"/>
              <a:t>가 여성 </a:t>
            </a:r>
            <a:r>
              <a:rPr lang="en-US" altLang="ko-KR" b="0" i="0" baseline="0" dirty="0"/>
              <a:t>CEO </a:t>
            </a:r>
            <a:r>
              <a:rPr lang="ko-KR" altLang="en-US" b="0" i="0" baseline="0" dirty="0"/>
              <a:t>보다 많다고 생각했다면 그 이유가 무엇인지 물어봅니다</a:t>
            </a:r>
            <a:r>
              <a:rPr lang="en-US" altLang="ko-KR" b="0" i="0" baseline="0" dirty="0"/>
              <a:t>. </a:t>
            </a:r>
            <a:r>
              <a:rPr lang="en-GB" b="0" i="0" baseline="0" dirty="0" err="1"/>
              <a:t>여성이</a:t>
            </a:r>
            <a:r>
              <a:rPr lang="en-GB" b="0" i="0" baseline="0" dirty="0"/>
              <a:t> 남성과 동일한 직업 기회를 갖지 못하는 데에는 여러 가지 이유가 있다고 설명합니다.</a:t>
            </a:r>
            <a:r>
              <a:rPr lang="en-GB" b="0" i="0" baseline="0" dirty="0">
                <a:latin typeface="NanumSquareOTF" panose="020B0600000101010101" pitchFamily="34" charset="-127"/>
                <a:ea typeface="NanumSquareOTF" panose="020B0600000101010101" pitchFamily="34" charset="-127"/>
              </a:rPr>
              <a:t>¹</a:t>
            </a:r>
            <a:r>
              <a:rPr lang="en-GB" b="0" i="0" baseline="0" dirty="0"/>
              <a:t> 예를 들어, </a:t>
            </a:r>
            <a:r>
              <a:rPr lang="en-GB" b="0" i="0" baseline="0" dirty="0" err="1"/>
              <a:t>여성은</a:t>
            </a:r>
            <a:r>
              <a:rPr lang="en-GB" b="0" i="0" baseline="0" dirty="0"/>
              <a:t> </a:t>
            </a:r>
            <a:r>
              <a:rPr lang="ko-KR" altLang="en-US" b="0" i="0" baseline="0" dirty="0"/>
              <a:t>일을 하면서 아동 및 가족에 대한</a:t>
            </a:r>
            <a:r>
              <a:rPr lang="en-GB" b="0" i="0" baseline="0" dirty="0"/>
              <a:t> </a:t>
            </a:r>
            <a:r>
              <a:rPr lang="en-GB" b="0" i="0" baseline="0" dirty="0" err="1"/>
              <a:t>돌봄</a:t>
            </a:r>
            <a:r>
              <a:rPr lang="en-GB" b="0" i="0" baseline="0" dirty="0"/>
              <a:t> </a:t>
            </a:r>
            <a:r>
              <a:rPr lang="en-GB" b="0" i="0" baseline="0" dirty="0" err="1"/>
              <a:t>책임</a:t>
            </a:r>
            <a:r>
              <a:rPr lang="ko-KR" altLang="en-US" b="0" i="0" baseline="0" dirty="0"/>
              <a:t>을 함께 져야할 가능성이 더 높습니다</a:t>
            </a:r>
            <a:r>
              <a:rPr lang="en-US" altLang="ko-KR" b="0" i="0" baseline="0" dirty="0"/>
              <a:t>. </a:t>
            </a:r>
            <a:r>
              <a:rPr lang="en-GB" b="0" i="0" baseline="0" dirty="0" err="1"/>
              <a:t>또는</a:t>
            </a:r>
            <a:r>
              <a:rPr lang="en-GB" b="0" i="0" baseline="0" dirty="0"/>
              <a:t> 일을 하지 못하게 하는 법이 있을 수도 있습니다. 전 세계적으로 27억 명 이상의 여성이 법적으로 남성과 </a:t>
            </a:r>
            <a:r>
              <a:rPr lang="en-GB" b="0" i="0" baseline="0" dirty="0" err="1"/>
              <a:t>동일한</a:t>
            </a:r>
            <a:r>
              <a:rPr lang="en-GB" b="0" i="0" baseline="0" dirty="0"/>
              <a:t> </a:t>
            </a:r>
            <a:r>
              <a:rPr lang="en-GB" b="0" i="0" baseline="0" dirty="0" err="1"/>
              <a:t>직업</a:t>
            </a:r>
            <a:r>
              <a:rPr lang="ko-KR" altLang="en-US" b="0" i="0" baseline="0" dirty="0"/>
              <a:t>을 선택할 때 </a:t>
            </a:r>
            <a:r>
              <a:rPr lang="en-GB" b="0" i="0" baseline="0" dirty="0" err="1"/>
              <a:t>제약을</a:t>
            </a:r>
            <a:r>
              <a:rPr lang="en-GB" b="0" i="0" baseline="0" dirty="0"/>
              <a:t> 받고 있습니다.</a:t>
            </a:r>
            <a:r>
              <a:rPr lang="en-GB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o-KR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출처</a:t>
            </a:r>
            <a:endParaRPr lang="en-US" altLang="ko-K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0" dirty="0">
                <a:latin typeface="Arial" panose="020B0604020202020204" pitchFamily="34" charset="0"/>
                <a:cs typeface="Arial" panose="020B0604020202020204" pitchFamily="34" charset="0"/>
              </a:rPr>
              <a:t>1. https://www.chosun.com/economy/industry-company/2023/11/24/UJJIJPSZDRENHJ7TF5EQ6MU7OM/?utm_source=naver&amp;utm_medium=referral&amp;utm_campaign=naver-news</a:t>
            </a:r>
          </a:p>
          <a:p>
            <a:pPr marL="0" indent="0">
              <a:buNone/>
            </a:pPr>
            <a:r>
              <a:rPr lang="en-GB" b="0" baseline="0" dirty="0">
                <a:latin typeface="Arial" panose="020B0604020202020204" pitchFamily="34" charset="0"/>
                <a:cs typeface="Arial" panose="020B0604020202020204" pitchFamily="34" charset="0"/>
              </a:rPr>
              <a:t>2. https://www.unwomen.org/en/what-we-do/economic-empowerment/facts-and-figures</a:t>
            </a:r>
            <a:endParaRPr lang="en-GB" sz="90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사진: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타쿠즈와는 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짐바브웨에서 옥스팜의 엔지니어로 일하고 있습니다. 이 사진은 마스빙고 지역의 한 마을에서 옥스팜이 지원한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태양열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상수도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공사를 하고 있는 모습입니다.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baseline="0" dirty="0">
                <a:latin typeface="Arial" panose="020B0604020202020204" pitchFamily="34" charset="0"/>
                <a:cs typeface="Arial" panose="020B0604020202020204" pitchFamily="34" charset="0"/>
              </a:rPr>
              <a:t>크레딧: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Aurelie Marrier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D'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Unienville/Oxfam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6040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0" dirty="0">
                <a:latin typeface="Arial" panose="020B0604020202020204" pitchFamily="34" charset="0"/>
                <a:cs typeface="Arial" panose="020B0604020202020204" pitchFamily="34" charset="0"/>
              </a:rPr>
              <a:t>화면을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클릭하면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정답을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확인할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 수 </a:t>
            </a:r>
            <a:r>
              <a:rPr lang="en-GB" b="0" dirty="0" err="1">
                <a:latin typeface="Arial" panose="020B0604020202020204" pitchFamily="34" charset="0"/>
                <a:cs typeface="Arial" panose="020B0604020202020204" pitchFamily="34" charset="0"/>
              </a:rPr>
              <a:t>있습니다</a:t>
            </a: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세계에서 가장 부유한 사람들의 </a:t>
            </a:r>
            <a:r>
              <a:rPr lang="en-GB" b="0" dirty="0"/>
              <a:t>대부분은 </a:t>
            </a:r>
            <a:r>
              <a:rPr lang="en-GB" b="0" baseline="0" dirty="0"/>
              <a:t>남성입니다.</a:t>
            </a:r>
            <a:r>
              <a:rPr lang="en-GB" b="0" baseline="30000" dirty="0"/>
              <a:t>1</a:t>
            </a:r>
            <a:r>
              <a:rPr lang="en-GB" b="0" baseline="0" dirty="0"/>
              <a:t> 전 세계적으로 </a:t>
            </a:r>
            <a:r>
              <a:rPr lang="en-GB" b="0" dirty="0"/>
              <a:t>여성은 남성보다 평균 16% 적은 임금을 받습니다.</a:t>
            </a:r>
            <a:r>
              <a:rPr lang="en-GB" b="0" baseline="30000" dirty="0"/>
              <a:t>2</a:t>
            </a:r>
            <a:endParaRPr lang="en-GB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444444"/>
                </a:solidFill>
                <a:effectLst/>
                <a:latin typeface="Noto Sans KR"/>
              </a:rPr>
              <a:t>2022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Noto Sans KR"/>
              </a:rPr>
              <a:t>년 기준 한국에서 여성이 가구주인 가구의 빈곤율은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Noto Sans KR"/>
              </a:rPr>
              <a:t>32.6%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Noto Sans KR"/>
              </a:rPr>
              <a:t>로 남성이 가구주인 가구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Noto Sans KR"/>
              </a:rPr>
              <a:t>(12.1%)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Noto Sans KR"/>
              </a:rPr>
              <a:t>보다 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Noto Sans KR"/>
              </a:rPr>
              <a:t>3</a:t>
            </a:r>
            <a:r>
              <a:rPr lang="ko-KR" altLang="en-US" b="0" i="0" dirty="0">
                <a:solidFill>
                  <a:srgbClr val="444444"/>
                </a:solidFill>
                <a:effectLst/>
                <a:latin typeface="Noto Sans KR"/>
              </a:rPr>
              <a:t>배 가까이 높았습니다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Noto Sans KR"/>
              </a:rPr>
              <a:t>.</a:t>
            </a:r>
            <a:r>
              <a:rPr lang="en-US" altLang="ko-KR" b="0" i="0" dirty="0">
                <a:solidFill>
                  <a:srgbClr val="44444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³</a:t>
            </a:r>
            <a:endParaRPr lang="en-GB" b="0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현재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en-GB" sz="90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속도로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보면 남성과 여성의 임금 격차를 줄이는 데 268년이 걸릴 것입니다.</a:t>
            </a:r>
            <a:r>
              <a:rPr lang="en-GB" sz="900" b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7</a:t>
            </a:r>
            <a:r>
              <a:rPr lang="en-GB" sz="900" b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학습자에게 이러한 </a:t>
            </a:r>
            <a:r>
              <a:rPr lang="en-GB" sz="900" b="0" kern="1200" baseline="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격차가</a:t>
            </a:r>
            <a:r>
              <a:rPr lang="en-GB" sz="900" b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 </a:t>
            </a:r>
            <a:r>
              <a:rPr lang="ko-KR" altLang="en-US" sz="900" b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존재하는 이유가 무엇인지</a:t>
            </a:r>
            <a:r>
              <a:rPr lang="en-US" altLang="ko-KR" sz="900" b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, </a:t>
            </a:r>
            <a:r>
              <a:rPr lang="ko-KR" altLang="en-US" sz="900" b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공평하다고 생각하는지 토론해볼 것을 제안합니다</a:t>
            </a:r>
            <a:r>
              <a:rPr lang="en-US" altLang="ko-KR" sz="900" b="0" kern="1200" baseline="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</a:rPr>
              <a:t>. </a:t>
            </a:r>
            <a:endParaRPr lang="en-GB" b="0" baseline="30000" dirty="0"/>
          </a:p>
          <a:p>
            <a:endParaRPr lang="en-GB" b="1" dirty="0"/>
          </a:p>
          <a:p>
            <a:r>
              <a:rPr lang="ko-KR" altLang="en-US" b="1" dirty="0"/>
              <a:t>출처</a:t>
            </a:r>
            <a:endParaRPr lang="en-US" altLang="ko-KR" b="1" dirty="0"/>
          </a:p>
          <a:p>
            <a:r>
              <a:rPr lang="en-GB" b="0" baseline="30000" dirty="0"/>
              <a:t>1</a:t>
            </a:r>
            <a:r>
              <a:rPr lang="en-GB" b="0" baseline="0" dirty="0"/>
              <a:t>2021년 포브스 억만장자 명단에서 가장 부유한 100명 중 14명만이 여성입니다. </a:t>
            </a:r>
            <a:r>
              <a:rPr lang="en-GB" dirty="0"/>
              <a:t>https://www.forbes.com/billionaires/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3000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2</a:t>
            </a:r>
            <a:r>
              <a:rPr lang="en-GB" sz="900" b="0" i="0" u="none" strike="noStrike" kern="1200" baseline="0" dirty="0">
                <a:solidFill>
                  <a:schemeClr val="tx1"/>
                </a:solidFill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https://www.unwomen.org/en/digital-library/publications/2020/03/womens-rights-in-review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kern="1200" baseline="300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3 </a:t>
            </a:r>
            <a:r>
              <a:rPr lang="en-GB" sz="90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https://www.khan.co.kr/national/health-welfare/article/202304091130001</a:t>
            </a:r>
            <a:endParaRPr lang="en-US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>
                <a:latin typeface="Arial" panose="020B0604020202020204" pitchFamily="34" charset="0"/>
                <a:cs typeface="Arial" panose="020B0604020202020204" pitchFamily="34" charset="0"/>
              </a:rPr>
              <a:t>⁴</a:t>
            </a:r>
            <a:r>
              <a:rPr lang="en-GB" b="0" dirty="0" err="1"/>
              <a:t>세계</a:t>
            </a:r>
            <a:r>
              <a:rPr lang="en-GB" b="0" dirty="0"/>
              <a:t> </a:t>
            </a:r>
            <a:r>
              <a:rPr lang="en-GB" b="0" dirty="0" err="1"/>
              <a:t>경제</a:t>
            </a:r>
            <a:r>
              <a:rPr lang="en-GB" b="0" dirty="0"/>
              <a:t> </a:t>
            </a:r>
            <a:r>
              <a:rPr lang="en-GB" b="0" dirty="0" err="1"/>
              <a:t>포럼</a:t>
            </a:r>
            <a:r>
              <a:rPr lang="en-GB" b="0" dirty="0"/>
              <a:t>(2021). </a:t>
            </a:r>
            <a:r>
              <a:rPr lang="en-GB" b="0" i="0" dirty="0"/>
              <a:t>글로벌 </a:t>
            </a:r>
            <a:r>
              <a:rPr lang="en-GB" b="0" i="0" baseline="0" dirty="0"/>
              <a:t>성별 격차 보고서 2021</a:t>
            </a:r>
            <a:r>
              <a:rPr lang="en-GB" b="0" i="1" baseline="0" dirty="0"/>
              <a:t>. </a:t>
            </a:r>
            <a:r>
              <a:rPr lang="en-GB" b="0" i="0" u="none" baseline="0" dirty="0"/>
              <a:t>https://www.weforum.org/reports/global-gender-gap-report-2021/digest</a:t>
            </a:r>
          </a:p>
          <a:p>
            <a:endParaRPr lang="en-GB" b="1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사진</a:t>
            </a:r>
            <a:r>
              <a:rPr lang="en-GB" b="1" baseline="0" dirty="0"/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가나의 한 마을에서 </a:t>
            </a:r>
            <a:r>
              <a:rPr lang="en-GB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열린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금융 회의에서 돈을 세고 있는 모습 </a:t>
            </a:r>
            <a:r>
              <a:rPr lang="en-GB" baseline="0" dirty="0"/>
              <a:t> </a:t>
            </a:r>
          </a:p>
          <a:p>
            <a:r>
              <a:rPr lang="ko-KR" altLang="en-US" b="1" baseline="0" dirty="0"/>
              <a:t>사진 출처</a:t>
            </a:r>
            <a:r>
              <a:rPr lang="en-GB" b="1" baseline="0" dirty="0"/>
              <a:t>: </a:t>
            </a:r>
            <a:r>
              <a:rPr lang="en-GB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Nana Kofi Acquah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343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 point slide cover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45158" cy="55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3750805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2908543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4367179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600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1756992" cy="706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6ED8B9-F590-B740-AAAE-4CE31CB50A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63246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179654" y="776288"/>
            <a:ext cx="3420000" cy="37353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677154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668489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655852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BF892B-43A4-ED4F-A70B-437683E5C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BEB9EAB5-80E2-2042-BB23-86CBB64C5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862134" y="776288"/>
            <a:ext cx="3736800" cy="3735388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70328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356291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356291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CBA674-7FAB-254F-9EF2-B02E33DDB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1F62181-DCBE-8D40-BBAD-A87A085E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573588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054843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054843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78024-0BD9-7C4C-8CA7-0199BBE3E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6729486-CB16-DD4C-A2A7-39C08EDEE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2427734"/>
            <a:ext cx="383890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943378" y="2017324"/>
            <a:ext cx="3832587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1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34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1852705"/>
            <a:ext cx="4054843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331F73-B123-6241-B80D-A1450C67B9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AA6D84-41B4-DD4D-ADC3-8568A7965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5046663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1852705"/>
            <a:ext cx="3838906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411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7346-A2E4-9F41-B6C9-BA957C3F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55B3A-03EC-9942-9016-E0AC24504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070100" y="1884363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" y="1835504"/>
            <a:ext cx="4573588" cy="706311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" y="2383501"/>
            <a:ext cx="4573588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A857D-6ED3-CE46-8A42-8B9ACC8A58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C124B-3A40-754C-B43D-1EEB73BE8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198925"/>
            <a:ext cx="7989887" cy="556664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528000"/>
            <a:ext cx="7989887" cy="55245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FFF46-1DB3-2E44-AA07-2B7E29C0DD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C8FFC5-675B-9D4F-9F62-8748ADDAE0D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157663" y="525463"/>
            <a:ext cx="838200" cy="655637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2321858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1480267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3168306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79265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9929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044886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009843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974801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7EB6E83-A710-5941-A946-3B32C634B3D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FE776B6-A3ED-8748-ACCB-3243EF285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9195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295549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91903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882574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8EE39F4-4366-F642-80BC-C42680B4C40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71C9454-1950-C546-B417-ECB0EFAAA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735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20676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20676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5605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5605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6561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6561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34785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2403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1D55A-EA9F-9643-9F27-59F753D920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54BA8F9-2B3A-8445-A1E2-CE8324805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345487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345487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11188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11188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611188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345487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345487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345487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345487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5776255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5776255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5041956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5041956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5041956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5776255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776255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5776255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5776255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7CF155-BECC-984F-97AF-8E3121AF21A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69B6732-DB8B-0B43-A4D9-6F7169A84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0"/>
            <a:ext cx="9145588" cy="2879725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1874838" y="4110038"/>
            <a:ext cx="5400675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50576" y="2535896"/>
            <a:ext cx="2459888" cy="6646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875550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738105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965948" y="3659114"/>
            <a:ext cx="381180" cy="33208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BBB3D8-056D-A940-B744-67F14DB3A70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1001D9-A721-5840-962E-BD89B6018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4575175" y="2305050"/>
            <a:ext cx="0" cy="28829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49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1732493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49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9F5EB4-5B24-FA47-A3FE-D226B4C8EF7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CB674A2-978F-9B4F-9DED-EA2474ADB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-96838"/>
            <a:ext cx="0" cy="524033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50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50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8876" y="1128831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79876" y="1209831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610091" y="1308573"/>
            <a:ext cx="299413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10091" y="954980"/>
            <a:ext cx="2994139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21778" y="54001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882FE1-CE8D-8741-BE2D-ECAC9627EB18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F23D0CBC-E2D1-2A47-855D-05C7C083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58738"/>
            <a:ext cx="0" cy="3367087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1835074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2025229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1671636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1916074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3546426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123882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2CCAF-0E23-9C4A-854C-F6D24F28C46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845B6FE4-B262-DD49-9772-D958992CD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91" r="4791"/>
          <a:stretch>
            <a:fillRect/>
          </a:stretch>
        </p:blipFill>
        <p:spPr bwMode="auto">
          <a:xfrm>
            <a:off x="-762000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883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FBC5D-C59F-CA4E-B9D0-855792A20D7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02FF3FF1-EB1E-9342-BC8A-5A2195942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4992688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19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54" y="2434302"/>
            <a:ext cx="3559016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52554" y="2080709"/>
            <a:ext cx="3559016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8A4463-C0AA-A641-A203-8707E1E20F2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7472DC62-26CD-A342-B4B6-5D2FA1A34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www.oxfam.org.uk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65235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0" y="3168304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0190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43529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218049" y="2004897"/>
            <a:ext cx="1199387" cy="1992635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A06C17-68C8-5E46-80A8-7D92698A546F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495C3-B0EC-F64B-8DAF-5A57BEE6BA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7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531813" y="898525"/>
            <a:ext cx="1819275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6858000" y="898525"/>
            <a:ext cx="1820863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20848" y="2434302"/>
            <a:ext cx="3559016" cy="366488"/>
          </a:xfrm>
        </p:spPr>
        <p:txBody>
          <a:bodyPr lIns="14400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20848" y="2080709"/>
            <a:ext cx="3559016" cy="288000"/>
          </a:xfrm>
        </p:spPr>
        <p:txBody>
          <a:bodyPr wrap="none" lIns="144000" tIns="36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6179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3934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D01126-D6D0-2040-AC68-76F563F2BABE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24DC51C2-3B2A-0C43-AE6D-846CCE84D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36000" y="-36000"/>
            <a:ext cx="9216000" cy="5220000"/>
          </a:xfrm>
        </p:spPr>
        <p:txBody>
          <a:bodyPr rtlCol="0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4785825"/>
            <a:ext cx="7541952" cy="359713"/>
          </a:xfrm>
        </p:spPr>
        <p:txBody>
          <a:bodyPr wrap="none" lIns="0" tIns="0" rIns="14400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3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7" y="4824000"/>
            <a:ext cx="7707968" cy="233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33170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86383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9050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5372100" cy="232165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389261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133077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228202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379261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9013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165475"/>
            <a:ext cx="379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5575721" y="3219978"/>
            <a:ext cx="3233738" cy="1555750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>
                <a:solidFill>
                  <a:srgbClr val="60A534"/>
                </a:solidFill>
                <a:latin typeface="Arial" charset="0"/>
                <a:cs typeface="Arial" charset="0"/>
              </a:rPr>
              <a:t>www.oxfam.co.uk</a:t>
            </a:r>
            <a:endParaRPr lang="en-US" sz="1200" dirty="0">
              <a:solidFill>
                <a:srgbClr val="60A534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15569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180" y="3188623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4559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2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6">
            <a:extLst>
              <a:ext uri="{FF2B5EF4-FFF2-40B4-BE49-F238E27FC236}">
                <a16:creationId xmlns:a16="http://schemas.microsoft.com/office/drawing/2014/main" id="{C97958AF-7825-AF43-99CF-2141B3E3A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0965" y="3999069"/>
            <a:ext cx="1611920" cy="775494"/>
            <a:chOff x="97" y="2121"/>
            <a:chExt cx="914" cy="440"/>
          </a:xfrm>
        </p:grpSpPr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712484F3-D737-3B49-9607-D61840576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3F8A5235-D2CC-C940-8A2B-5399C71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289CE685-D639-0741-89F9-3A888B1D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2CB43200-FD6B-BE43-8600-3862335C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F69050AE-3DD7-B04A-9F7A-CE9960B5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B91FE33D-7C1D-3741-9E60-64044DF8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353E701-CD5F-6A49-96B2-7887FD9C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B2B1E01-2E32-5649-A2CD-165C9D6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99B7BF15-676F-8545-B7D0-7BB7BFF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5B53627-EB9C-7342-9C23-B83895C7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FA7C6A80-7567-B942-B99E-B2D833F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10B50EFB-BD6F-474C-A1B1-1E42E48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4D0F512D-780F-AC4A-BD13-6802518E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9A240A05-0611-8846-9C5F-20AF670E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12189A65-962F-4F46-ACBF-E8356D6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FB8B35E-AA33-D747-ADAE-6857F5AD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C30E490-AD4D-2648-A435-80217F4C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2E74A77E-9F90-DE4A-9675-2FA8D9BA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A96D1D53-13DB-5E4F-8612-679AA62C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2FBF7BFA-8AEE-9F45-8510-C8FE0638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7F2550A5-D474-7149-80D9-CE51F409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8D9B0790-781A-4843-9911-88D2167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7ED49BE8-10C5-D44F-8575-694AB25B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D08B226E-C274-CE4E-B0FF-7E56CB74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0F92D92-3073-0D44-BF27-777205C55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08A6736-EE0F-7542-B118-AD3158D01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4F4912D6-FB96-4A4B-A88B-47F9DF1C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9D2F4771-3ECA-864F-886D-85265498E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23A14EE2-0C76-A749-A81C-1D9C40F0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FA79695-D706-7C48-9CA2-DDA361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7D10DF-282D-7743-AC23-574DDFB4CD77}"/>
              </a:ext>
            </a:extLst>
          </p:cNvPr>
          <p:cNvCxnSpPr/>
          <p:nvPr userDrawn="1"/>
        </p:nvCxnSpPr>
        <p:spPr>
          <a:xfrm>
            <a:off x="4349750" y="188912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grpSp>
        <p:nvGrpSpPr>
          <p:cNvPr id="9" name="Group 66">
            <a:extLst>
              <a:ext uri="{FF2B5EF4-FFF2-40B4-BE49-F238E27FC236}">
                <a16:creationId xmlns:a16="http://schemas.microsoft.com/office/drawing/2014/main" id="{FBD07192-3B1E-B340-924A-0AB5FBB8542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1079" y="3993943"/>
            <a:ext cx="1611920" cy="775494"/>
            <a:chOff x="97" y="2121"/>
            <a:chExt cx="914" cy="440"/>
          </a:xfrm>
        </p:grpSpPr>
        <p:sp>
          <p:nvSpPr>
            <p:cNvPr id="10" name="AutoShape 65">
              <a:extLst>
                <a:ext uri="{FF2B5EF4-FFF2-40B4-BE49-F238E27FC236}">
                  <a16:creationId xmlns:a16="http://schemas.microsoft.com/office/drawing/2014/main" id="{4E97699D-46E9-1E4F-B587-A3DF8CC21CE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67">
              <a:extLst>
                <a:ext uri="{FF2B5EF4-FFF2-40B4-BE49-F238E27FC236}">
                  <a16:creationId xmlns:a16="http://schemas.microsoft.com/office/drawing/2014/main" id="{51552060-7B02-DA47-964C-1009FF70B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2" name="Freeform 68">
              <a:extLst>
                <a:ext uri="{FF2B5EF4-FFF2-40B4-BE49-F238E27FC236}">
                  <a16:creationId xmlns:a16="http://schemas.microsoft.com/office/drawing/2014/main" id="{6EFC92D1-0027-DA45-BD98-DBCD9EE59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9">
              <a:extLst>
                <a:ext uri="{FF2B5EF4-FFF2-40B4-BE49-F238E27FC236}">
                  <a16:creationId xmlns:a16="http://schemas.microsoft.com/office/drawing/2014/main" id="{C6546EDB-4F96-A743-A8A3-EEFCAEA02E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0">
              <a:extLst>
                <a:ext uri="{FF2B5EF4-FFF2-40B4-BE49-F238E27FC236}">
                  <a16:creationId xmlns:a16="http://schemas.microsoft.com/office/drawing/2014/main" id="{27C99207-5CF0-D044-9AFF-822D139F6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1">
              <a:extLst>
                <a:ext uri="{FF2B5EF4-FFF2-40B4-BE49-F238E27FC236}">
                  <a16:creationId xmlns:a16="http://schemas.microsoft.com/office/drawing/2014/main" id="{21250238-774A-8743-8143-B145FCAF1C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56110394-3F1C-5B45-8636-0EAEAD8BB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3">
              <a:extLst>
                <a:ext uri="{FF2B5EF4-FFF2-40B4-BE49-F238E27FC236}">
                  <a16:creationId xmlns:a16="http://schemas.microsoft.com/office/drawing/2014/main" id="{21AA77D6-D539-5B47-8347-9D8B5F6CB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74">
              <a:extLst>
                <a:ext uri="{FF2B5EF4-FFF2-40B4-BE49-F238E27FC236}">
                  <a16:creationId xmlns:a16="http://schemas.microsoft.com/office/drawing/2014/main" id="{A1A3BB23-E053-4544-AEA3-41A59B48F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75">
              <a:extLst>
                <a:ext uri="{FF2B5EF4-FFF2-40B4-BE49-F238E27FC236}">
                  <a16:creationId xmlns:a16="http://schemas.microsoft.com/office/drawing/2014/main" id="{0D1DC60F-91FC-A041-ABFB-FD0306489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76">
              <a:extLst>
                <a:ext uri="{FF2B5EF4-FFF2-40B4-BE49-F238E27FC236}">
                  <a16:creationId xmlns:a16="http://schemas.microsoft.com/office/drawing/2014/main" id="{85279FD8-6A54-8844-AE54-4CE55998B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1" name="Freeform 77">
              <a:extLst>
                <a:ext uri="{FF2B5EF4-FFF2-40B4-BE49-F238E27FC236}">
                  <a16:creationId xmlns:a16="http://schemas.microsoft.com/office/drawing/2014/main" id="{0C8EA6B7-6EF9-D44E-BC06-B44192DE1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8">
              <a:extLst>
                <a:ext uri="{FF2B5EF4-FFF2-40B4-BE49-F238E27FC236}">
                  <a16:creationId xmlns:a16="http://schemas.microsoft.com/office/drawing/2014/main" id="{341A3E66-1333-ED4F-990C-6C49C05E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9">
              <a:extLst>
                <a:ext uri="{FF2B5EF4-FFF2-40B4-BE49-F238E27FC236}">
                  <a16:creationId xmlns:a16="http://schemas.microsoft.com/office/drawing/2014/main" id="{D1E2A1C2-C984-C648-A641-D1EE39AE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80">
              <a:extLst>
                <a:ext uri="{FF2B5EF4-FFF2-40B4-BE49-F238E27FC236}">
                  <a16:creationId xmlns:a16="http://schemas.microsoft.com/office/drawing/2014/main" id="{D0EB9184-2EA8-5546-A037-611A6EEB6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786B5FD0-3BEB-8F44-8A88-60A753BB6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EAD759A3-0A5E-5E46-A8EA-E45C770F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3">
              <a:extLst>
                <a:ext uri="{FF2B5EF4-FFF2-40B4-BE49-F238E27FC236}">
                  <a16:creationId xmlns:a16="http://schemas.microsoft.com/office/drawing/2014/main" id="{BFCBF1C5-B89A-D94B-B949-7083870C4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4">
              <a:extLst>
                <a:ext uri="{FF2B5EF4-FFF2-40B4-BE49-F238E27FC236}">
                  <a16:creationId xmlns:a16="http://schemas.microsoft.com/office/drawing/2014/main" id="{4DF91D5D-A728-6947-9F87-616D1CC261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5">
              <a:extLst>
                <a:ext uri="{FF2B5EF4-FFF2-40B4-BE49-F238E27FC236}">
                  <a16:creationId xmlns:a16="http://schemas.microsoft.com/office/drawing/2014/main" id="{389E060C-D959-EF4A-A2DB-22AB8CE8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6">
              <a:extLst>
                <a:ext uri="{FF2B5EF4-FFF2-40B4-BE49-F238E27FC236}">
                  <a16:creationId xmlns:a16="http://schemas.microsoft.com/office/drawing/2014/main" id="{08CC195B-2A00-5044-A8A4-9718D760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87">
              <a:extLst>
                <a:ext uri="{FF2B5EF4-FFF2-40B4-BE49-F238E27FC236}">
                  <a16:creationId xmlns:a16="http://schemas.microsoft.com/office/drawing/2014/main" id="{B89E5ECF-4B70-D24D-A4CD-D9D0257CB4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88">
              <a:extLst>
                <a:ext uri="{FF2B5EF4-FFF2-40B4-BE49-F238E27FC236}">
                  <a16:creationId xmlns:a16="http://schemas.microsoft.com/office/drawing/2014/main" id="{ACBCEC8A-79FB-2344-9A63-6C0425421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89">
              <a:extLst>
                <a:ext uri="{FF2B5EF4-FFF2-40B4-BE49-F238E27FC236}">
                  <a16:creationId xmlns:a16="http://schemas.microsoft.com/office/drawing/2014/main" id="{256EDA62-2FA5-0E40-A40B-F499F9D77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EF785ADD-D41D-214B-9B6E-C093A8FC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1">
              <a:extLst>
                <a:ext uri="{FF2B5EF4-FFF2-40B4-BE49-F238E27FC236}">
                  <a16:creationId xmlns:a16="http://schemas.microsoft.com/office/drawing/2014/main" id="{7B6AD75A-FD16-1E47-AC2E-89D142A8A6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F9F4545-A539-1543-9A31-EB75E2B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93">
              <a:extLst>
                <a:ext uri="{FF2B5EF4-FFF2-40B4-BE49-F238E27FC236}">
                  <a16:creationId xmlns:a16="http://schemas.microsoft.com/office/drawing/2014/main" id="{4482C379-E4D6-2D48-B5BD-11EF108353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94">
              <a:extLst>
                <a:ext uri="{FF2B5EF4-FFF2-40B4-BE49-F238E27FC236}">
                  <a16:creationId xmlns:a16="http://schemas.microsoft.com/office/drawing/2014/main" id="{86E9930F-800D-A040-8765-5FF6BB157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95">
              <a:extLst>
                <a:ext uri="{FF2B5EF4-FFF2-40B4-BE49-F238E27FC236}">
                  <a16:creationId xmlns:a16="http://schemas.microsoft.com/office/drawing/2014/main" id="{F3321455-EE8E-124F-9C09-28E7D90FF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150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38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D6E1C7-FE47-4A48-A48D-752F3C73E7A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8280A5-5490-5843-8AB7-9E72B2B952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5042914" cy="7063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ED8B9-F590-B740-AAAE-4CE31CB50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12763"/>
            <a:ext cx="1757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p15="http://schemas.microsoft.com/office/powerpoint/2012/main" xmlns:ma14="http://schemas.microsoft.com/office/mac/drawingml/2011/main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슬라이드 제목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1650" y="1698625"/>
            <a:ext cx="8087714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14="http://schemas.microsoft.com/office/drawing/2010/main" xmlns:p15="http://schemas.microsoft.com/office/powerpoint/2012/main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마스터 텍스트 스타일을 편집하려면 클릭합니다.</a:t>
            </a:r>
          </a:p>
          <a:p>
            <a:pPr lvl="1"/>
            <a:r>
              <a:rPr lang="en-GB" dirty="0"/>
              <a:t>두 번째 레벨</a:t>
            </a:r>
          </a:p>
          <a:p>
            <a:pPr lvl="2"/>
            <a:r>
              <a:rPr lang="en-GB" dirty="0"/>
              <a:t>세 번째 레벨</a:t>
            </a:r>
          </a:p>
          <a:p>
            <a:pPr lvl="3"/>
            <a:r>
              <a:rPr lang="en-GB" dirty="0"/>
              <a:t>네 번째 레벨</a:t>
            </a:r>
          </a:p>
          <a:p>
            <a:pPr lvl="4"/>
            <a:r>
              <a:rPr lang="en-GB" dirty="0"/>
              <a:t>다섯 번째 레벨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70" r:id="rId5"/>
    <p:sldLayoutId id="2147484971" r:id="rId6"/>
    <p:sldLayoutId id="2147484968" r:id="rId7"/>
    <p:sldLayoutId id="2147484969" r:id="rId8"/>
    <p:sldLayoutId id="2147484972" r:id="rId9"/>
    <p:sldLayoutId id="2147485005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  <p:sldLayoutId id="2147484982" r:id="rId19"/>
    <p:sldLayoutId id="2147484990" r:id="rId20"/>
    <p:sldLayoutId id="2147484991" r:id="rId21"/>
    <p:sldLayoutId id="2147484992" r:id="rId22"/>
    <p:sldLayoutId id="2147484993" r:id="rId23"/>
    <p:sldLayoutId id="2147484981" r:id="rId24"/>
    <p:sldLayoutId id="2147484996" r:id="rId25"/>
    <p:sldLayoutId id="2147484997" r:id="rId26"/>
    <p:sldLayoutId id="2147484998" r:id="rId27"/>
    <p:sldLayoutId id="2147484999" r:id="rId28"/>
    <p:sldLayoutId id="2147485000" r:id="rId29"/>
    <p:sldLayoutId id="2147485001" r:id="rId30"/>
    <p:sldLayoutId id="2147485002" r:id="rId31"/>
    <p:sldLayoutId id="2147485003" r:id="rId32"/>
    <p:sldLayoutId id="2147484983" r:id="rId33"/>
    <p:sldLayoutId id="2147484984" r:id="rId34"/>
    <p:sldLayoutId id="2147484985" r:id="rId35"/>
    <p:sldLayoutId id="2147484986" r:id="rId36"/>
    <p:sldLayoutId id="2147484987" r:id="rId37"/>
    <p:sldLayoutId id="2147484988" r:id="rId38"/>
    <p:sldLayoutId id="2147484989" r:id="rId39"/>
    <p:sldLayoutId id="2147485004" r:id="rId4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15900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9263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111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26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2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1575" userDrawn="1">
          <p15:clr>
            <a:srgbClr val="F26B43"/>
          </p15:clr>
        </p15:guide>
        <p15:guide id="8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oIEMAENfVU?feature=share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798A-00C5-C94F-81A5-894AFBC045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4073" y="1992948"/>
            <a:ext cx="7989887" cy="43338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9-14세를 </a:t>
            </a:r>
            <a:r>
              <a:rPr lang="en-US" sz="28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위한</a:t>
            </a:r>
            <a:r>
              <a:rPr lang="en-US" sz="28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활동</a:t>
            </a:r>
            <a:endParaRPr lang="en-US" sz="28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7A367-B4E3-DE4C-BA6C-2F4BC7A6E8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4533" y="1077913"/>
            <a:ext cx="3658154" cy="906366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세계 여성의 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BC536A-D8E1-F944-D95D-3DD3CFD4104F}"/>
              </a:ext>
            </a:extLst>
          </p:cNvPr>
          <p:cNvSpPr txBox="1"/>
          <p:nvPr/>
        </p:nvSpPr>
        <p:spPr>
          <a:xfrm>
            <a:off x="834073" y="4389120"/>
            <a:ext cx="1955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www. oxfam.or.kr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4724400" y="463321"/>
            <a:ext cx="4419600" cy="10910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ko-KR" altLang="en-US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여성 국회의원이 가장 많은 나라는 어디일까요</a:t>
            </a:r>
            <a:r>
              <a:rPr lang="en-US" altLang="ko-KR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r>
              <a:rPr lang="en-GB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5CA3588-CB7C-498E-A0E6-2D4663643BE2}"/>
              </a:ext>
            </a:extLst>
          </p:cNvPr>
          <p:cNvSpPr txBox="1">
            <a:spLocks/>
          </p:cNvSpPr>
          <p:nvPr/>
        </p:nvSpPr>
        <p:spPr bwMode="auto">
          <a:xfrm>
            <a:off x="5163142" y="2351134"/>
            <a:ext cx="2851288" cy="158347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아이슬란드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르완다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ko-KR" altLang="en-US" sz="28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한국</a:t>
            </a:r>
            <a:endParaRPr lang="en-GB" sz="2000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8" name="Picture 7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FF3C3F67-1CE3-4ECD-9522-87259772D9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2581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146875" y="378180"/>
            <a:ext cx="4425126" cy="1537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남편이 합법적으로 아내의 일을 막을 수 있는 국가는 몇 개</a:t>
            </a:r>
            <a:r>
              <a:rPr lang="ko-KR" altLang="en-US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국일까요</a:t>
            </a:r>
            <a:r>
              <a:rPr lang="en-US" altLang="ko-KR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 </a:t>
            </a:r>
            <a:endParaRPr lang="en-GB" sz="2600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5CA3588-CB7C-498E-A0E6-2D4663643BE2}"/>
              </a:ext>
            </a:extLst>
          </p:cNvPr>
          <p:cNvSpPr txBox="1">
            <a:spLocks/>
          </p:cNvSpPr>
          <p:nvPr/>
        </p:nvSpPr>
        <p:spPr bwMode="auto">
          <a:xfrm>
            <a:off x="750273" y="1915488"/>
            <a:ext cx="2851288" cy="23836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11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18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42814FB-5143-4527-90E0-90B039CC86F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0"/>
          <a:stretch/>
        </p:blipFill>
        <p:spPr>
          <a:xfrm>
            <a:off x="4835235" y="-5197"/>
            <a:ext cx="4308765" cy="5179375"/>
          </a:xfr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45EA5A56-FD34-4339-9A5E-6DD64A8C5E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262" y="4701595"/>
            <a:ext cx="492575" cy="3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5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4976758" y="162028"/>
            <a:ext cx="4030082" cy="18912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전 </a:t>
            </a:r>
            <a:r>
              <a:rPr lang="en-GB" sz="26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세계적으로</a:t>
            </a:r>
            <a:r>
              <a:rPr lang="en-GB" sz="2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GB" sz="26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여성</a:t>
            </a:r>
            <a:r>
              <a:rPr lang="ko-KR" altLang="en-US" sz="2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은</a:t>
            </a:r>
            <a:r>
              <a:rPr lang="en-GB" sz="2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eaLnBrk="1" hangingPunct="1"/>
            <a:r>
              <a:rPr lang="en-GB" sz="26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남성보다</a:t>
            </a:r>
            <a:r>
              <a:rPr lang="en-GB" sz="2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무급 </a:t>
            </a:r>
            <a:r>
              <a:rPr lang="en-GB" sz="26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돌봄</a:t>
            </a:r>
            <a:r>
              <a:rPr lang="en-GB" sz="26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노동을 얼마나 더 많이 하고 있을까요?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85CA3588-CB7C-498E-A0E6-2D4663643BE2}"/>
              </a:ext>
            </a:extLst>
          </p:cNvPr>
          <p:cNvSpPr txBox="1">
            <a:spLocks/>
          </p:cNvSpPr>
          <p:nvPr/>
        </p:nvSpPr>
        <p:spPr bwMode="auto">
          <a:xfrm>
            <a:off x="5125000" y="2571750"/>
            <a:ext cx="3383075" cy="244524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3배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5배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en-GB" sz="2800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Picture Placeholder 4" descr="A picture containing text, person, indoor, family&#10;&#10;Description automatically generated">
            <a:extLst>
              <a:ext uri="{FF2B5EF4-FFF2-40B4-BE49-F238E27FC236}">
                <a16:creationId xmlns:a16="http://schemas.microsoft.com/office/drawing/2014/main" id="{B4AD021B-6E50-4D7D-B8BD-2C918FF13B7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3"/>
          <a:stretch/>
        </p:blipFill>
        <p:spPr>
          <a:xfrm>
            <a:off x="0" y="-12701"/>
            <a:ext cx="4851400" cy="5159787"/>
          </a:xfrm>
        </p:spPr>
      </p:pic>
    </p:spTree>
    <p:extLst>
      <p:ext uri="{BB962C8B-B14F-4D97-AF65-F5344CB8AC3E}">
        <p14:creationId xmlns:p14="http://schemas.microsoft.com/office/powerpoint/2010/main" val="19745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001FB9-8B76-18A2-B054-5A7682E823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8" t="7538" r="1338" b="10257"/>
          <a:stretch/>
        </p:blipFill>
        <p:spPr>
          <a:xfrm>
            <a:off x="1025978" y="382747"/>
            <a:ext cx="6891202" cy="4378005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52022" y="1321466"/>
            <a:ext cx="1313598" cy="1326484"/>
          </a:xfrm>
          <a:prstGeom prst="ellipse">
            <a:avLst/>
          </a:prstGeom>
          <a:noFill/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39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0" y="0"/>
            <a:ext cx="9144000" cy="7063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GB" dirty="0">
                <a:solidFill>
                  <a:schemeClr val="bg1"/>
                </a:solidFill>
              </a:rPr>
              <a:t>세계 여성의 날이란 무엇인가요?</a:t>
            </a:r>
            <a:endParaRPr lang="en-GB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B67E1EB-EFF5-428C-BBEA-4C2773FCC53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19149"/>
            <a:ext cx="9143999" cy="4324351"/>
          </a:xfrm>
        </p:spPr>
      </p:pic>
    </p:spTree>
    <p:extLst>
      <p:ext uri="{BB962C8B-B14F-4D97-AF65-F5344CB8AC3E}">
        <p14:creationId xmlns:p14="http://schemas.microsoft.com/office/powerpoint/2010/main" val="2255284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text, building, person, sport&#10;&#10;Description automatically generated">
            <a:extLst>
              <a:ext uri="{FF2B5EF4-FFF2-40B4-BE49-F238E27FC236}">
                <a16:creationId xmlns:a16="http://schemas.microsoft.com/office/drawing/2014/main" id="{FB51F5AE-D288-4EA2-A667-0B6227AFF2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356651" y="3549807"/>
            <a:ext cx="4751377" cy="139880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영국은 </a:t>
            </a:r>
            <a:r>
              <a:rPr lang="en-US" altLang="ko-KR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1918</a:t>
            </a:r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년</a:t>
            </a:r>
            <a:r>
              <a:rPr lang="en-US" altLang="ko-KR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미국은 </a:t>
            </a:r>
            <a:r>
              <a:rPr lang="en-US" altLang="ko-KR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1920</a:t>
            </a:r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년</a:t>
            </a:r>
            <a:r>
              <a:rPr lang="en-US" altLang="ko-KR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한국은 </a:t>
            </a:r>
            <a:r>
              <a:rPr lang="en-US" altLang="ko-KR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1948</a:t>
            </a:r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년에 여성에게 투표권을 부여했습니다</a:t>
            </a:r>
            <a:r>
              <a:rPr lang="en-US" altLang="ko-KR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endParaRPr lang="en-GB" sz="24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3542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EADBA8D-3973-4201-882B-7FF70C83C8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  <p:sp>
        <p:nvSpPr>
          <p:cNvPr id="14" name="Title 2">
            <a:extLst>
              <a:ext uri="{FF2B5EF4-FFF2-40B4-BE49-F238E27FC236}">
                <a16:creationId xmlns:a16="http://schemas.microsoft.com/office/drawing/2014/main" id="{EAFE5120-89CF-4EF3-9D2B-278D527EAAB0}"/>
              </a:ext>
            </a:extLst>
          </p:cNvPr>
          <p:cNvSpPr txBox="1">
            <a:spLocks/>
          </p:cNvSpPr>
          <p:nvPr/>
        </p:nvSpPr>
        <p:spPr bwMode="auto">
          <a:xfrm>
            <a:off x="449140" y="3344855"/>
            <a:ext cx="4351459" cy="139880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현재 많은 국가에서 더 공정한 사회를 만들기 위한 </a:t>
            </a:r>
            <a:r>
              <a:rPr lang="en-GB" sz="2400" dirty="0" err="1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법률을</a:t>
            </a:r>
            <a:r>
              <a:rPr lang="en-GB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eaLnBrk="1" hangingPunct="1"/>
            <a:r>
              <a:rPr lang="en-GB" sz="2400" dirty="0" err="1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시행하고</a:t>
            </a:r>
            <a:r>
              <a:rPr lang="en-GB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있습니다.</a:t>
            </a:r>
          </a:p>
        </p:txBody>
      </p:sp>
    </p:spTree>
    <p:extLst>
      <p:ext uri="{BB962C8B-B14F-4D97-AF65-F5344CB8AC3E}">
        <p14:creationId xmlns:p14="http://schemas.microsoft.com/office/powerpoint/2010/main" val="1009044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picture containing sky, person, outdoor&#10;&#10;Description automatically generated">
            <a:extLst>
              <a:ext uri="{FF2B5EF4-FFF2-40B4-BE49-F238E27FC236}">
                <a16:creationId xmlns:a16="http://schemas.microsoft.com/office/drawing/2014/main" id="{53530ACB-D804-4C20-8CB7-FBB4F2437A1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2936DD5C-45B6-41E7-BA0D-A232CA64AA31}"/>
              </a:ext>
            </a:extLst>
          </p:cNvPr>
          <p:cNvSpPr txBox="1">
            <a:spLocks/>
          </p:cNvSpPr>
          <p:nvPr/>
        </p:nvSpPr>
        <p:spPr bwMode="auto">
          <a:xfrm>
            <a:off x="5825600" y="4007939"/>
            <a:ext cx="3047999" cy="660144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일자리 기회 확대</a:t>
            </a:r>
            <a:endParaRPr lang="en-GB" sz="24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099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8060F2A-658E-4C92-A648-767D049B53E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E2D545F1-FC2F-4391-8E73-A4E824291446}"/>
              </a:ext>
            </a:extLst>
          </p:cNvPr>
          <p:cNvSpPr txBox="1">
            <a:spLocks/>
          </p:cNvSpPr>
          <p:nvPr/>
        </p:nvSpPr>
        <p:spPr bwMode="auto">
          <a:xfrm>
            <a:off x="4572000" y="3825178"/>
            <a:ext cx="4343400" cy="660144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소녀들의 학교 진학률 높이기</a:t>
            </a:r>
            <a:endParaRPr lang="en-GB" sz="24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506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B61A5E8-4A0A-49F9-A2A4-806BBB426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91344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 bwMode="auto">
          <a:xfrm>
            <a:off x="7029450" y="2120292"/>
            <a:ext cx="2019957" cy="176814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ko-KR" altLang="en-US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 성평등 운동가의 이름은 무엇인가요</a:t>
            </a:r>
            <a:r>
              <a:rPr lang="en-US" altLang="ko-KR" sz="24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4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179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A1257A-6ABC-034A-AD00-63CA7046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57" y="190057"/>
            <a:ext cx="7989887" cy="783255"/>
          </a:xfrm>
        </p:spPr>
        <p:txBody>
          <a:bodyPr/>
          <a:lstStyle/>
          <a:p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불평등은 여러분에게 어떤 의미인가요?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B109B3C6-AE3C-2B89-0D75-F4150250B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9789" y="1268409"/>
            <a:ext cx="5307002" cy="30124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outdoor, standing, preparing&#10;&#10;Description automatically generated">
            <a:extLst>
              <a:ext uri="{FF2B5EF4-FFF2-40B4-BE49-F238E27FC236}">
                <a16:creationId xmlns:a16="http://schemas.microsoft.com/office/drawing/2014/main" id="{FE4614BF-A55B-4FDF-95B4-7B212D65D6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34A7EE99-745A-46BD-BBD1-7771B799A7AD}"/>
              </a:ext>
            </a:extLst>
          </p:cNvPr>
          <p:cNvSpPr txBox="1">
            <a:spLocks/>
          </p:cNvSpPr>
          <p:nvPr/>
        </p:nvSpPr>
        <p:spPr bwMode="auto">
          <a:xfrm>
            <a:off x="5709043" y="299483"/>
            <a:ext cx="2851633" cy="115258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ko-KR" altLang="en-US" sz="28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돌봄</a:t>
            </a:r>
            <a:r>
              <a:rPr lang="en-GB" sz="28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의 </a:t>
            </a:r>
            <a:r>
              <a:rPr lang="en-GB" sz="2800" dirty="0" err="1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가치와</a:t>
            </a:r>
            <a:r>
              <a:rPr lang="en-GB" sz="28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eaLnBrk="1" hangingPunct="1"/>
            <a:r>
              <a:rPr lang="ko-KR" altLang="en-US" sz="28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인식 변화</a:t>
            </a:r>
            <a:endParaRPr lang="en-GB" sz="28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3205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240E5D-4CE6-4F3B-820D-6014C8D95D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000" y="0"/>
            <a:ext cx="9216000" cy="5165663"/>
          </a:xfr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006CAE71-22EB-4F21-A7B9-69B0AD02479F}"/>
              </a:ext>
            </a:extLst>
          </p:cNvPr>
          <p:cNvSpPr txBox="1">
            <a:spLocks/>
          </p:cNvSpPr>
          <p:nvPr/>
        </p:nvSpPr>
        <p:spPr bwMode="auto">
          <a:xfrm>
            <a:off x="4602480" y="180913"/>
            <a:ext cx="4358640" cy="1152587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800" dirty="0">
                <a:solidFill>
                  <a:srgbClr val="630235"/>
                </a:solidFill>
                <a:latin typeface="Arial" charset="0"/>
              </a:rPr>
              <a:t>성별 격차를 줄이는 데 135년이 걸릴 것입니다.</a:t>
            </a:r>
          </a:p>
        </p:txBody>
      </p:sp>
    </p:spTree>
    <p:extLst>
      <p:ext uri="{BB962C8B-B14F-4D97-AF65-F5344CB8AC3E}">
        <p14:creationId xmlns:p14="http://schemas.microsoft.com/office/powerpoint/2010/main" val="3716788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95EE6EA6-3C9D-4142-A49F-8AAEE589B910}"/>
              </a:ext>
            </a:extLst>
          </p:cNvPr>
          <p:cNvSpPr txBox="1">
            <a:spLocks/>
          </p:cNvSpPr>
          <p:nvPr/>
        </p:nvSpPr>
        <p:spPr>
          <a:xfrm>
            <a:off x="848647" y="324064"/>
            <a:ext cx="7446705" cy="7217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생각</a:t>
            </a:r>
            <a:r>
              <a:rPr lang="ko-KR" alt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하는</a:t>
            </a:r>
            <a:r>
              <a:rPr 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시간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B3D16D-2A56-2747-B544-5AAF57B2D89E}"/>
              </a:ext>
            </a:extLst>
          </p:cNvPr>
          <p:cNvGrpSpPr>
            <a:grpSpLocks noChangeAspect="1"/>
          </p:cNvGrpSpPr>
          <p:nvPr/>
        </p:nvGrpSpPr>
        <p:grpSpPr>
          <a:xfrm>
            <a:off x="1983851" y="929440"/>
            <a:ext cx="5176299" cy="3718759"/>
            <a:chOff x="4972594" y="3173607"/>
            <a:chExt cx="518752" cy="372682"/>
          </a:xfrm>
          <a:solidFill>
            <a:srgbClr val="630235"/>
          </a:solidFill>
        </p:grpSpPr>
        <p:sp>
          <p:nvSpPr>
            <p:cNvPr id="10" name="Freeform 202">
              <a:extLst>
                <a:ext uri="{FF2B5EF4-FFF2-40B4-BE49-F238E27FC236}">
                  <a16:creationId xmlns:a16="http://schemas.microsoft.com/office/drawing/2014/main" id="{DCCCF17B-157C-5246-BE82-C6EB1B5948BB}"/>
                </a:ext>
              </a:extLst>
            </p:cNvPr>
            <p:cNvSpPr/>
            <p:nvPr/>
          </p:nvSpPr>
          <p:spPr>
            <a:xfrm>
              <a:off x="4972594" y="3255519"/>
              <a:ext cx="290770" cy="290770"/>
            </a:xfrm>
            <a:custGeom>
              <a:avLst/>
              <a:gdLst>
                <a:gd name="connsiteX0" fmla="*/ 53308 w 101853"/>
                <a:gd name="connsiteY0" fmla="*/ 22983 h 101853"/>
                <a:gd name="connsiteX1" fmla="*/ 58740 w 101853"/>
                <a:gd name="connsiteY1" fmla="*/ 139 h 101853"/>
                <a:gd name="connsiteX2" fmla="*/ 209 w 101853"/>
                <a:gd name="connsiteY2" fmla="*/ 34721 h 101853"/>
                <a:gd name="connsiteX3" fmla="*/ 42463 w 101853"/>
                <a:gd name="connsiteY3" fmla="*/ 85938 h 101853"/>
                <a:gd name="connsiteX4" fmla="*/ 31953 w 101853"/>
                <a:gd name="connsiteY4" fmla="*/ 104126 h 101853"/>
                <a:gd name="connsiteX5" fmla="*/ 62703 w 101853"/>
                <a:gd name="connsiteY5" fmla="*/ 86278 h 101853"/>
                <a:gd name="connsiteX6" fmla="*/ 102800 w 101853"/>
                <a:gd name="connsiteY6" fmla="*/ 58681 h 101853"/>
                <a:gd name="connsiteX7" fmla="*/ 53308 w 101853"/>
                <a:gd name="connsiteY7" fmla="*/ 22983 h 101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1853" h="101853">
                  <a:moveTo>
                    <a:pt x="53308" y="22983"/>
                  </a:moveTo>
                  <a:cubicBezTo>
                    <a:pt x="52974" y="17842"/>
                    <a:pt x="54923" y="6735"/>
                    <a:pt x="58740" y="139"/>
                  </a:cubicBezTo>
                  <a:cubicBezTo>
                    <a:pt x="34106" y="1691"/>
                    <a:pt x="1188" y="6687"/>
                    <a:pt x="209" y="34721"/>
                  </a:cubicBezTo>
                  <a:cubicBezTo>
                    <a:pt x="-373" y="51551"/>
                    <a:pt x="1790" y="81962"/>
                    <a:pt x="42463" y="85938"/>
                  </a:cubicBezTo>
                  <a:cubicBezTo>
                    <a:pt x="42463" y="93893"/>
                    <a:pt x="40877" y="99180"/>
                    <a:pt x="31953" y="104126"/>
                  </a:cubicBezTo>
                  <a:cubicBezTo>
                    <a:pt x="46833" y="105145"/>
                    <a:pt x="59725" y="99180"/>
                    <a:pt x="62703" y="86278"/>
                  </a:cubicBezTo>
                  <a:cubicBezTo>
                    <a:pt x="82516" y="83707"/>
                    <a:pt x="97818" y="71582"/>
                    <a:pt x="102800" y="58681"/>
                  </a:cubicBezTo>
                  <a:cubicBezTo>
                    <a:pt x="81818" y="54509"/>
                    <a:pt x="54923" y="47137"/>
                    <a:pt x="53308" y="22983"/>
                  </a:cubicBezTo>
                </a:path>
              </a:pathLst>
            </a:custGeom>
            <a:grpFill/>
            <a:ln w="4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11" name="Freeform 203">
              <a:extLst>
                <a:ext uri="{FF2B5EF4-FFF2-40B4-BE49-F238E27FC236}">
                  <a16:creationId xmlns:a16="http://schemas.microsoft.com/office/drawing/2014/main" id="{3AEE25D0-70E4-B440-9573-410B2DBFA6FB}"/>
                </a:ext>
              </a:extLst>
            </p:cNvPr>
            <p:cNvSpPr/>
            <p:nvPr/>
          </p:nvSpPr>
          <p:spPr>
            <a:xfrm>
              <a:off x="5138268" y="3173607"/>
              <a:ext cx="353078" cy="280384"/>
            </a:xfrm>
            <a:custGeom>
              <a:avLst/>
              <a:gdLst>
                <a:gd name="connsiteX0" fmla="*/ 125012 w 123679"/>
                <a:gd name="connsiteY0" fmla="*/ 31936 h 98216"/>
                <a:gd name="connsiteX1" fmla="*/ 58555 w 123679"/>
                <a:gd name="connsiteY1" fmla="*/ 167 h 98216"/>
                <a:gd name="connsiteX2" fmla="*/ 163 w 123679"/>
                <a:gd name="connsiteY2" fmla="*/ 48960 h 98216"/>
                <a:gd name="connsiteX3" fmla="*/ 62522 w 123679"/>
                <a:gd name="connsiteY3" fmla="*/ 83494 h 98216"/>
                <a:gd name="connsiteX4" fmla="*/ 93272 w 123679"/>
                <a:gd name="connsiteY4" fmla="*/ 101342 h 98216"/>
                <a:gd name="connsiteX5" fmla="*/ 83780 w 123679"/>
                <a:gd name="connsiteY5" fmla="*/ 82620 h 98216"/>
                <a:gd name="connsiteX6" fmla="*/ 125012 w 123679"/>
                <a:gd name="connsiteY6" fmla="*/ 31936 h 9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679" h="98216">
                  <a:moveTo>
                    <a:pt x="125012" y="31936"/>
                  </a:moveTo>
                  <a:cubicBezTo>
                    <a:pt x="125012" y="15057"/>
                    <a:pt x="83504" y="1186"/>
                    <a:pt x="58555" y="167"/>
                  </a:cubicBezTo>
                  <a:cubicBezTo>
                    <a:pt x="28930" y="-996"/>
                    <a:pt x="-836" y="33973"/>
                    <a:pt x="163" y="48960"/>
                  </a:cubicBezTo>
                  <a:cubicBezTo>
                    <a:pt x="1793" y="73357"/>
                    <a:pt x="39712" y="80535"/>
                    <a:pt x="62522" y="83494"/>
                  </a:cubicBezTo>
                  <a:cubicBezTo>
                    <a:pt x="65490" y="96395"/>
                    <a:pt x="78392" y="102361"/>
                    <a:pt x="93272" y="101342"/>
                  </a:cubicBezTo>
                  <a:cubicBezTo>
                    <a:pt x="84338" y="96395"/>
                    <a:pt x="83780" y="90526"/>
                    <a:pt x="83780" y="82620"/>
                  </a:cubicBezTo>
                  <a:cubicBezTo>
                    <a:pt x="124444" y="78644"/>
                    <a:pt x="125012" y="48766"/>
                    <a:pt x="125012" y="31936"/>
                  </a:cubicBezTo>
                </a:path>
              </a:pathLst>
            </a:custGeom>
            <a:grpFill/>
            <a:ln w="4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291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Background pattern&#10;&#10;Description automatically generated">
            <a:extLst>
              <a:ext uri="{FF2B5EF4-FFF2-40B4-BE49-F238E27FC236}">
                <a16:creationId xmlns:a16="http://schemas.microsoft.com/office/drawing/2014/main" id="{87D245A4-6BEE-4587-9FC8-0A764D978B5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itle 2"/>
          <p:cNvSpPr txBox="1">
            <a:spLocks/>
          </p:cNvSpPr>
          <p:nvPr/>
        </p:nvSpPr>
        <p:spPr bwMode="auto">
          <a:xfrm>
            <a:off x="1280160" y="3834792"/>
            <a:ext cx="7589520" cy="102947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이상적인 미래는 어떤 모습일까요?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sz="24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변화를</a:t>
            </a:r>
            <a:r>
              <a:rPr lang="en-GB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위해 나는 무엇을 할 수 있을까요</a:t>
            </a:r>
            <a:r>
              <a:rPr lang="en-US" altLang="ko-KR" sz="2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 </a:t>
            </a:r>
            <a:endParaRPr lang="en-GB" sz="2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5817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AEAA1BA-53E2-4FA9-A235-A53935F211C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itle 2"/>
          <p:cNvSpPr txBox="1">
            <a:spLocks/>
          </p:cNvSpPr>
          <p:nvPr/>
        </p:nvSpPr>
        <p:spPr bwMode="auto">
          <a:xfrm>
            <a:off x="195050" y="239766"/>
            <a:ext cx="7836142" cy="9063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불평등은 단지 누군가가 </a:t>
            </a:r>
            <a:r>
              <a:rPr lang="en-US" sz="2000" dirty="0" err="1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가진</a:t>
            </a:r>
            <a:r>
              <a:rPr lang="en-US" sz="20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0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재산</a:t>
            </a:r>
            <a:r>
              <a:rPr lang="en-US" sz="20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에 관한 것이 아닙니다. </a:t>
            </a:r>
          </a:p>
          <a:p>
            <a:pPr eaLnBrk="1" hangingPunct="1"/>
            <a:r>
              <a:rPr lang="en-US" sz="2000" dirty="0" err="1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사람들의</a:t>
            </a:r>
            <a:r>
              <a:rPr lang="en-US" sz="20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000" dirty="0" err="1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삶과</a:t>
            </a:r>
            <a:r>
              <a:rPr lang="en-US" sz="20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sz="2000" dirty="0" err="1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경험</a:t>
            </a:r>
            <a:r>
              <a:rPr lang="ko-KR" altLang="en-US" sz="20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에 있어서는 어떤 것이 불평등할 </a:t>
            </a:r>
            <a:r>
              <a:rPr lang="en-US" sz="2000" dirty="0">
                <a:solidFill>
                  <a:srgbClr val="630235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수 있을까요?</a:t>
            </a:r>
            <a:endParaRPr lang="en-GB" sz="2000" dirty="0">
              <a:solidFill>
                <a:srgbClr val="630235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962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E9A4E874-E2D9-4C62-9BEB-53582D41517F}"/>
              </a:ext>
            </a:extLst>
          </p:cNvPr>
          <p:cNvSpPr txBox="1">
            <a:spLocks/>
          </p:cNvSpPr>
          <p:nvPr/>
        </p:nvSpPr>
        <p:spPr>
          <a:xfrm>
            <a:off x="1847831" y="190057"/>
            <a:ext cx="5448338" cy="7217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불평등이란 무엇인가요?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DB87F30-2F46-474A-A524-58F3A857560F}"/>
              </a:ext>
            </a:extLst>
          </p:cNvPr>
          <p:cNvSpPr/>
          <p:nvPr/>
        </p:nvSpPr>
        <p:spPr>
          <a:xfrm>
            <a:off x="1449458" y="2566350"/>
            <a:ext cx="2247899" cy="807170"/>
          </a:xfrm>
          <a:prstGeom prst="wedgeRoundRectCallout">
            <a:avLst>
              <a:gd name="adj1" fmla="val 1974"/>
              <a:gd name="adj2" fmla="val 71342"/>
              <a:gd name="adj3" fmla="val 16667"/>
            </a:avLst>
          </a:prstGeom>
          <a:solidFill>
            <a:srgbClr val="44841A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병원에 갈 수 있음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557143B-7C17-43BD-B0C7-75332C49F05E}"/>
              </a:ext>
            </a:extLst>
          </p:cNvPr>
          <p:cNvSpPr/>
          <p:nvPr/>
        </p:nvSpPr>
        <p:spPr>
          <a:xfrm>
            <a:off x="2981740" y="984036"/>
            <a:ext cx="3054626" cy="1123600"/>
          </a:xfrm>
          <a:prstGeom prst="wedgeRoundRectCallout">
            <a:avLst>
              <a:gd name="adj1" fmla="val 1974"/>
              <a:gd name="adj2" fmla="val 71342"/>
              <a:gd name="adj3" fmla="val 16667"/>
            </a:avLst>
          </a:prstGeom>
          <a:solidFill>
            <a:srgbClr val="44841A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학교에 다니고 좋은 교육을 받을 수 있다는 것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8400587-1B88-4AFF-8A12-A6FB73E71402}"/>
              </a:ext>
            </a:extLst>
          </p:cNvPr>
          <p:cNvSpPr/>
          <p:nvPr/>
        </p:nvSpPr>
        <p:spPr>
          <a:xfrm>
            <a:off x="558801" y="1265063"/>
            <a:ext cx="2247900" cy="807170"/>
          </a:xfrm>
          <a:prstGeom prst="wedgeRoundRectCallout">
            <a:avLst>
              <a:gd name="adj1" fmla="val 1974"/>
              <a:gd name="adj2" fmla="val 71342"/>
              <a:gd name="adj3" fmla="val 16667"/>
            </a:avLst>
          </a:prstGeom>
          <a:solidFill>
            <a:srgbClr val="44841A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다른 </a:t>
            </a:r>
            <a:r>
              <a:rPr lang="en-GB" b="1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사람들이</a:t>
            </a:r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나를</a:t>
            </a:r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대하는 방식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9FD32715-65F6-45B8-8A4F-F0AB7CB92F30}"/>
              </a:ext>
            </a:extLst>
          </p:cNvPr>
          <p:cNvSpPr/>
          <p:nvPr/>
        </p:nvSpPr>
        <p:spPr>
          <a:xfrm>
            <a:off x="4634946" y="3767629"/>
            <a:ext cx="3226354" cy="807170"/>
          </a:xfrm>
          <a:prstGeom prst="wedgeRoundRectCallout">
            <a:avLst>
              <a:gd name="adj1" fmla="val 1974"/>
              <a:gd name="adj2" fmla="val 71342"/>
              <a:gd name="adj3" fmla="val 16667"/>
            </a:avLst>
          </a:prstGeom>
          <a:solidFill>
            <a:srgbClr val="44841A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다른 사람들이 내 아이디어에 얼마나 귀 기울이는지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85D9D15-9E0C-454F-ABD6-3768254AC1D7}"/>
              </a:ext>
            </a:extLst>
          </p:cNvPr>
          <p:cNvSpPr/>
          <p:nvPr/>
        </p:nvSpPr>
        <p:spPr>
          <a:xfrm>
            <a:off x="4322895" y="2532548"/>
            <a:ext cx="4096486" cy="874774"/>
          </a:xfrm>
          <a:prstGeom prst="wedgeRoundRectCallout">
            <a:avLst>
              <a:gd name="adj1" fmla="val 1974"/>
              <a:gd name="adj2" fmla="val 71342"/>
              <a:gd name="adj3" fmla="val 16667"/>
            </a:avLst>
          </a:prstGeom>
          <a:solidFill>
            <a:srgbClr val="44841A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자신에게 영향을 미치는 결정에 대해 얼마나 많은 발언권을 </a:t>
            </a:r>
            <a:r>
              <a:rPr lang="en-GB" b="1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가지고</a:t>
            </a:r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있는지</a:t>
            </a:r>
            <a:endParaRPr lang="en-GB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2C170F6F-3F26-4D7E-9698-E03B35802572}"/>
              </a:ext>
            </a:extLst>
          </p:cNvPr>
          <p:cNvSpPr/>
          <p:nvPr/>
        </p:nvSpPr>
        <p:spPr>
          <a:xfrm>
            <a:off x="940279" y="3755879"/>
            <a:ext cx="3303732" cy="807170"/>
          </a:xfrm>
          <a:prstGeom prst="wedgeRoundRectCallout">
            <a:avLst>
              <a:gd name="adj1" fmla="val 1974"/>
              <a:gd name="adj2" fmla="val 71342"/>
              <a:gd name="adj3" fmla="val 16667"/>
            </a:avLst>
          </a:prstGeom>
          <a:solidFill>
            <a:srgbClr val="44841A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직업을 구할 수 있는 기회</a:t>
            </a:r>
            <a:endParaRPr lang="en-GB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341901A-D3F7-4811-8D20-7394BBD411A8}"/>
              </a:ext>
            </a:extLst>
          </p:cNvPr>
          <p:cNvSpPr/>
          <p:nvPr/>
        </p:nvSpPr>
        <p:spPr>
          <a:xfrm>
            <a:off x="6162261" y="1142251"/>
            <a:ext cx="2325757" cy="807170"/>
          </a:xfrm>
          <a:prstGeom prst="wedgeRoundRectCallout">
            <a:avLst>
              <a:gd name="adj1" fmla="val 1974"/>
              <a:gd name="adj2" fmla="val 71342"/>
              <a:gd name="adj3" fmla="val 16667"/>
            </a:avLst>
          </a:prstGeom>
          <a:solidFill>
            <a:srgbClr val="44841A"/>
          </a:solidFill>
          <a:ln w="5715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휴식과 놀이를 위한 자유 시간 확보</a:t>
            </a:r>
          </a:p>
        </p:txBody>
      </p:sp>
    </p:spTree>
    <p:extLst>
      <p:ext uri="{BB962C8B-B14F-4D97-AF65-F5344CB8AC3E}">
        <p14:creationId xmlns:p14="http://schemas.microsoft.com/office/powerpoint/2010/main" val="397589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F1479F4-3CF8-CE44-8CCA-172215B2325D}"/>
              </a:ext>
            </a:extLst>
          </p:cNvPr>
          <p:cNvGrpSpPr>
            <a:grpSpLocks noChangeAspect="1"/>
          </p:cNvGrpSpPr>
          <p:nvPr/>
        </p:nvGrpSpPr>
        <p:grpSpPr>
          <a:xfrm>
            <a:off x="4377986" y="2378315"/>
            <a:ext cx="388029" cy="1006842"/>
            <a:chOff x="1375313" y="3141981"/>
            <a:chExt cx="186922" cy="485018"/>
          </a:xfrm>
          <a:solidFill>
            <a:srgbClr val="630235"/>
          </a:solidFill>
        </p:grpSpPr>
        <p:sp>
          <p:nvSpPr>
            <p:cNvPr id="5" name="Freeform 213">
              <a:extLst>
                <a:ext uri="{FF2B5EF4-FFF2-40B4-BE49-F238E27FC236}">
                  <a16:creationId xmlns:a16="http://schemas.microsoft.com/office/drawing/2014/main" id="{A2964634-A7E2-2E4E-8281-080EC3E3D8A9}"/>
                </a:ext>
              </a:extLst>
            </p:cNvPr>
            <p:cNvSpPr/>
            <p:nvPr/>
          </p:nvSpPr>
          <p:spPr>
            <a:xfrm>
              <a:off x="1403190" y="3141981"/>
              <a:ext cx="134999" cy="134999"/>
            </a:xfrm>
            <a:custGeom>
              <a:avLst/>
              <a:gdLst>
                <a:gd name="connsiteX0" fmla="*/ 23769 w 47289"/>
                <a:gd name="connsiteY0" fmla="*/ 49611 h 47289"/>
                <a:gd name="connsiteX1" fmla="*/ 49518 w 47289"/>
                <a:gd name="connsiteY1" fmla="*/ 27736 h 47289"/>
                <a:gd name="connsiteX2" fmla="*/ 23769 w 47289"/>
                <a:gd name="connsiteY2" fmla="*/ 139 h 47289"/>
                <a:gd name="connsiteX3" fmla="*/ 628 w 47289"/>
                <a:gd name="connsiteY3" fmla="*/ 19830 h 47289"/>
                <a:gd name="connsiteX4" fmla="*/ 23769 w 47289"/>
                <a:gd name="connsiteY4" fmla="*/ 49611 h 4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89" h="47289">
                  <a:moveTo>
                    <a:pt x="23769" y="49611"/>
                  </a:moveTo>
                  <a:cubicBezTo>
                    <a:pt x="37434" y="49611"/>
                    <a:pt x="49518" y="41365"/>
                    <a:pt x="49518" y="27736"/>
                  </a:cubicBezTo>
                  <a:cubicBezTo>
                    <a:pt x="49518" y="14059"/>
                    <a:pt x="37434" y="139"/>
                    <a:pt x="23769" y="139"/>
                  </a:cubicBezTo>
                  <a:cubicBezTo>
                    <a:pt x="10101" y="139"/>
                    <a:pt x="3188" y="6395"/>
                    <a:pt x="628" y="19830"/>
                  </a:cubicBezTo>
                  <a:cubicBezTo>
                    <a:pt x="-2528" y="36370"/>
                    <a:pt x="10101" y="49611"/>
                    <a:pt x="23769" y="49611"/>
                  </a:cubicBezTo>
                </a:path>
              </a:pathLst>
            </a:custGeom>
            <a:grpFill/>
            <a:ln w="4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6" name="Freeform 214">
              <a:extLst>
                <a:ext uri="{FF2B5EF4-FFF2-40B4-BE49-F238E27FC236}">
                  <a16:creationId xmlns:a16="http://schemas.microsoft.com/office/drawing/2014/main" id="{8B4D4F5B-921E-6843-BC69-D33939AEA7B4}"/>
                </a:ext>
              </a:extLst>
            </p:cNvPr>
            <p:cNvSpPr/>
            <p:nvPr/>
          </p:nvSpPr>
          <p:spPr>
            <a:xfrm>
              <a:off x="1375313" y="3294692"/>
              <a:ext cx="186922" cy="332307"/>
            </a:xfrm>
            <a:custGeom>
              <a:avLst/>
              <a:gdLst>
                <a:gd name="connsiteX0" fmla="*/ 42271 w 65477"/>
                <a:gd name="connsiteY0" fmla="*/ 143 h 116404"/>
                <a:gd name="connsiteX1" fmla="*/ 27406 w 65477"/>
                <a:gd name="connsiteY1" fmla="*/ 143 h 116404"/>
                <a:gd name="connsiteX2" fmla="*/ 2064 w 65477"/>
                <a:gd name="connsiteY2" fmla="*/ 23084 h 116404"/>
                <a:gd name="connsiteX3" fmla="*/ 139 w 65477"/>
                <a:gd name="connsiteY3" fmla="*/ 64553 h 116404"/>
                <a:gd name="connsiteX4" fmla="*/ 13888 w 65477"/>
                <a:gd name="connsiteY4" fmla="*/ 65911 h 116404"/>
                <a:gd name="connsiteX5" fmla="*/ 17488 w 65477"/>
                <a:gd name="connsiteY5" fmla="*/ 114268 h 116404"/>
                <a:gd name="connsiteX6" fmla="*/ 49825 w 65477"/>
                <a:gd name="connsiteY6" fmla="*/ 117420 h 116404"/>
                <a:gd name="connsiteX7" fmla="*/ 53790 w 65477"/>
                <a:gd name="connsiteY7" fmla="*/ 69791 h 116404"/>
                <a:gd name="connsiteX8" fmla="*/ 64805 w 65477"/>
                <a:gd name="connsiteY8" fmla="*/ 70859 h 116404"/>
                <a:gd name="connsiteX9" fmla="*/ 67615 w 65477"/>
                <a:gd name="connsiteY9" fmla="*/ 23084 h 116404"/>
                <a:gd name="connsiteX10" fmla="*/ 42271 w 65477"/>
                <a:gd name="connsiteY10" fmla="*/ 143 h 11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77" h="116404">
                  <a:moveTo>
                    <a:pt x="42271" y="143"/>
                  </a:moveTo>
                  <a:lnTo>
                    <a:pt x="27406" y="143"/>
                  </a:lnTo>
                  <a:cubicBezTo>
                    <a:pt x="13412" y="143"/>
                    <a:pt x="2064" y="10425"/>
                    <a:pt x="2064" y="23084"/>
                  </a:cubicBezTo>
                  <a:lnTo>
                    <a:pt x="139" y="64553"/>
                  </a:lnTo>
                  <a:lnTo>
                    <a:pt x="13888" y="65911"/>
                  </a:lnTo>
                  <a:lnTo>
                    <a:pt x="17488" y="114268"/>
                  </a:lnTo>
                  <a:lnTo>
                    <a:pt x="49825" y="117420"/>
                  </a:lnTo>
                  <a:lnTo>
                    <a:pt x="53790" y="69791"/>
                  </a:lnTo>
                  <a:lnTo>
                    <a:pt x="64805" y="70859"/>
                  </a:lnTo>
                  <a:lnTo>
                    <a:pt x="67615" y="23084"/>
                  </a:lnTo>
                  <a:cubicBezTo>
                    <a:pt x="67615" y="10425"/>
                    <a:pt x="57710" y="-99"/>
                    <a:pt x="42271" y="143"/>
                  </a:cubicBezTo>
                </a:path>
              </a:pathLst>
            </a:custGeom>
            <a:grpFill/>
            <a:ln w="4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da-DK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8167768-20BB-46E2-9C4F-F11D4F7AEA04}"/>
              </a:ext>
            </a:extLst>
          </p:cNvPr>
          <p:cNvSpPr/>
          <p:nvPr/>
        </p:nvSpPr>
        <p:spPr>
          <a:xfrm>
            <a:off x="6051662" y="1053912"/>
            <a:ext cx="1586811" cy="57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피부색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7D77B-5797-4564-B2A7-9368CF1A2925}"/>
              </a:ext>
            </a:extLst>
          </p:cNvPr>
          <p:cNvSpPr/>
          <p:nvPr/>
        </p:nvSpPr>
        <p:spPr>
          <a:xfrm>
            <a:off x="1796577" y="1039408"/>
            <a:ext cx="1292558" cy="57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성별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3F1E37-FA41-4778-9BBD-4150A1C16E6B}"/>
              </a:ext>
            </a:extLst>
          </p:cNvPr>
          <p:cNvSpPr/>
          <p:nvPr/>
        </p:nvSpPr>
        <p:spPr>
          <a:xfrm>
            <a:off x="1169513" y="1976134"/>
            <a:ext cx="1456081" cy="57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민족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A4D8DCB-1CC2-40DC-BB82-1C9B0A87F63F}"/>
              </a:ext>
            </a:extLst>
          </p:cNvPr>
          <p:cNvSpPr/>
          <p:nvPr/>
        </p:nvSpPr>
        <p:spPr>
          <a:xfrm>
            <a:off x="6735351" y="2945534"/>
            <a:ext cx="1274164" cy="57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능력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532F7B-F8C1-4601-80AB-E2FBC4E74877}"/>
              </a:ext>
            </a:extLst>
          </p:cNvPr>
          <p:cNvSpPr/>
          <p:nvPr/>
        </p:nvSpPr>
        <p:spPr>
          <a:xfrm>
            <a:off x="796627" y="3020497"/>
            <a:ext cx="1642104" cy="57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언어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BE52A8B2-7B2C-4F87-A376-28C6597D6BC4}"/>
              </a:ext>
            </a:extLst>
          </p:cNvPr>
          <p:cNvSpPr txBox="1">
            <a:spLocks/>
          </p:cNvSpPr>
          <p:nvPr/>
        </p:nvSpPr>
        <p:spPr>
          <a:xfrm>
            <a:off x="792480" y="190057"/>
            <a:ext cx="7446705" cy="7217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불평등이 발생하는 이유는 무엇인가요?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4D2245-FF0C-4226-8E73-49B0F4A8BEDC}"/>
              </a:ext>
            </a:extLst>
          </p:cNvPr>
          <p:cNvSpPr/>
          <p:nvPr/>
        </p:nvSpPr>
        <p:spPr>
          <a:xfrm>
            <a:off x="6594216" y="1991749"/>
            <a:ext cx="857474" cy="57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나이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D2DB87B-6687-4BDE-9817-26080B6926F2}"/>
              </a:ext>
            </a:extLst>
          </p:cNvPr>
          <p:cNvSpPr/>
          <p:nvPr/>
        </p:nvSpPr>
        <p:spPr>
          <a:xfrm>
            <a:off x="1221385" y="4022378"/>
            <a:ext cx="1568354" cy="75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교육 수준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8E97AD-AF0D-4F1E-B37B-FD6DCDB765AA}"/>
              </a:ext>
            </a:extLst>
          </p:cNvPr>
          <p:cNvSpPr/>
          <p:nvPr/>
        </p:nvSpPr>
        <p:spPr>
          <a:xfrm>
            <a:off x="3469237" y="4220404"/>
            <a:ext cx="2205527" cy="57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거주 지역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B91211-F3B5-4212-AEA4-33607EE5B438}"/>
              </a:ext>
            </a:extLst>
          </p:cNvPr>
          <p:cNvCxnSpPr>
            <a:cxnSpLocks/>
          </p:cNvCxnSpPr>
          <p:nvPr/>
        </p:nvCxnSpPr>
        <p:spPr>
          <a:xfrm>
            <a:off x="3257681" y="1768270"/>
            <a:ext cx="798813" cy="468730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27D8CED-983B-4910-9541-DAD5D176FC3E}"/>
              </a:ext>
            </a:extLst>
          </p:cNvPr>
          <p:cNvCxnSpPr>
            <a:cxnSpLocks/>
          </p:cNvCxnSpPr>
          <p:nvPr/>
        </p:nvCxnSpPr>
        <p:spPr>
          <a:xfrm flipH="1" flipV="1">
            <a:off x="5259182" y="3515774"/>
            <a:ext cx="799873" cy="506604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516E158-183B-417A-A1B3-D401518CBD5C}"/>
              </a:ext>
            </a:extLst>
          </p:cNvPr>
          <p:cNvCxnSpPr>
            <a:cxnSpLocks/>
          </p:cNvCxnSpPr>
          <p:nvPr/>
        </p:nvCxnSpPr>
        <p:spPr>
          <a:xfrm flipH="1" flipV="1">
            <a:off x="5429470" y="3139130"/>
            <a:ext cx="1051254" cy="145389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F52BD7-7DA3-4EA0-B5A0-F0F1B02D095C}"/>
              </a:ext>
            </a:extLst>
          </p:cNvPr>
          <p:cNvCxnSpPr>
            <a:cxnSpLocks/>
          </p:cNvCxnSpPr>
          <p:nvPr/>
        </p:nvCxnSpPr>
        <p:spPr>
          <a:xfrm flipH="1">
            <a:off x="5305077" y="2350024"/>
            <a:ext cx="1034763" cy="413354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1934962-A4C5-40BD-A923-7C9C27A59D1D}"/>
              </a:ext>
            </a:extLst>
          </p:cNvPr>
          <p:cNvCxnSpPr>
            <a:cxnSpLocks/>
          </p:cNvCxnSpPr>
          <p:nvPr/>
        </p:nvCxnSpPr>
        <p:spPr>
          <a:xfrm flipH="1">
            <a:off x="5038852" y="1743695"/>
            <a:ext cx="857473" cy="528960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DF1884-42F7-4FBE-B21B-1922C7A78052}"/>
              </a:ext>
            </a:extLst>
          </p:cNvPr>
          <p:cNvCxnSpPr>
            <a:cxnSpLocks/>
          </p:cNvCxnSpPr>
          <p:nvPr/>
        </p:nvCxnSpPr>
        <p:spPr>
          <a:xfrm flipV="1">
            <a:off x="3065008" y="3521534"/>
            <a:ext cx="830580" cy="500844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E9BEBC1-175D-419C-B50F-3C2C25B72407}"/>
              </a:ext>
            </a:extLst>
          </p:cNvPr>
          <p:cNvCxnSpPr>
            <a:cxnSpLocks/>
          </p:cNvCxnSpPr>
          <p:nvPr/>
        </p:nvCxnSpPr>
        <p:spPr>
          <a:xfrm>
            <a:off x="2930349" y="2364653"/>
            <a:ext cx="903800" cy="376869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1DE16B-3E41-40EC-A2E8-B58F9136D37E}"/>
              </a:ext>
            </a:extLst>
          </p:cNvPr>
          <p:cNvCxnSpPr>
            <a:cxnSpLocks/>
          </p:cNvCxnSpPr>
          <p:nvPr/>
        </p:nvCxnSpPr>
        <p:spPr>
          <a:xfrm flipV="1">
            <a:off x="2661022" y="3198722"/>
            <a:ext cx="983637" cy="164847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F8057EDF-1C60-460B-9536-0CA681EE3687}"/>
              </a:ext>
            </a:extLst>
          </p:cNvPr>
          <p:cNvSpPr/>
          <p:nvPr/>
        </p:nvSpPr>
        <p:spPr>
          <a:xfrm>
            <a:off x="3816801" y="972625"/>
            <a:ext cx="1510398" cy="57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종교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386BD5-6658-494F-AE8E-71D82461683A}"/>
              </a:ext>
            </a:extLst>
          </p:cNvPr>
          <p:cNvSpPr/>
          <p:nvPr/>
        </p:nvSpPr>
        <p:spPr>
          <a:xfrm>
            <a:off x="6257959" y="4022378"/>
            <a:ext cx="2559188" cy="756000"/>
          </a:xfrm>
          <a:prstGeom prst="rect">
            <a:avLst/>
          </a:prstGeom>
          <a:solidFill>
            <a:srgbClr val="44841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성 정체성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0FC66B8-DF91-438F-86FE-3667328391E9}"/>
              </a:ext>
            </a:extLst>
          </p:cNvPr>
          <p:cNvCxnSpPr>
            <a:cxnSpLocks/>
          </p:cNvCxnSpPr>
          <p:nvPr/>
        </p:nvCxnSpPr>
        <p:spPr>
          <a:xfrm>
            <a:off x="4572000" y="1687112"/>
            <a:ext cx="1" cy="580114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114700-5E39-4FF5-8717-A2A1D74072F9}"/>
              </a:ext>
            </a:extLst>
          </p:cNvPr>
          <p:cNvCxnSpPr>
            <a:cxnSpLocks/>
          </p:cNvCxnSpPr>
          <p:nvPr/>
        </p:nvCxnSpPr>
        <p:spPr>
          <a:xfrm flipV="1">
            <a:off x="4561060" y="3487372"/>
            <a:ext cx="10940" cy="595960"/>
          </a:xfrm>
          <a:prstGeom prst="straightConnector1">
            <a:avLst/>
          </a:prstGeom>
          <a:ln w="57150">
            <a:solidFill>
              <a:srgbClr val="44841A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069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C7845C-E1FA-424A-82BB-93B438C394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45423" y="1120108"/>
            <a:ext cx="4085244" cy="3111209"/>
          </a:xfrm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남자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아동과 여자 아동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사이에는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어떤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차이가 있으며,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사람들이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남자와 여자를 대하는 방식에는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어떤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차이가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있다고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생각하나요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</a:p>
          <a:p>
            <a:pPr>
              <a:spcAft>
                <a:spcPts val="1200"/>
              </a:spcAft>
              <a:defRPr/>
            </a:pP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여성과 남성의 차이점은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무엇이라고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생각하나요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</a:p>
          <a:p>
            <a:pPr>
              <a:spcAft>
                <a:spcPts val="1200"/>
              </a:spcAft>
              <a:defRPr/>
            </a:pP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이러한 차이의 원인은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무엇이라고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GB" sz="2000" kern="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생각하나요</a:t>
            </a:r>
            <a:r>
              <a:rPr lang="en-GB" sz="2000" kern="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D38D714-6695-4E9A-BB94-27A4745611AB}"/>
              </a:ext>
            </a:extLst>
          </p:cNvPr>
          <p:cNvSpPr txBox="1">
            <a:spLocks/>
          </p:cNvSpPr>
          <p:nvPr/>
        </p:nvSpPr>
        <p:spPr>
          <a:xfrm>
            <a:off x="848648" y="190057"/>
            <a:ext cx="7446705" cy="7217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성 불평등</a:t>
            </a:r>
          </a:p>
        </p:txBody>
      </p:sp>
      <p:pic>
        <p:nvPicPr>
          <p:cNvPr id="13" name="Content Placeholder 12" descr="A picture containing indoor, person, ceiling, sport&#10;&#10;Description automatically generated">
            <a:extLst>
              <a:ext uri="{FF2B5EF4-FFF2-40B4-BE49-F238E27FC236}">
                <a16:creationId xmlns:a16="http://schemas.microsoft.com/office/drawing/2014/main" id="{EDD6EBB0-7C1D-4CEC-A92D-39C5BAC32BF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335" y="911757"/>
            <a:ext cx="4085244" cy="3527912"/>
          </a:xfrm>
        </p:spPr>
      </p:pic>
    </p:spTree>
    <p:extLst>
      <p:ext uri="{BB962C8B-B14F-4D97-AF65-F5344CB8AC3E}">
        <p14:creationId xmlns:p14="http://schemas.microsoft.com/office/powerpoint/2010/main" val="425375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303152" y="137160"/>
            <a:ext cx="8537696" cy="721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GB" sz="28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 유명한 여성 과학자들의 </a:t>
            </a:r>
            <a:r>
              <a:rPr lang="en-GB" sz="2800" dirty="0" err="1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이름을</a:t>
            </a:r>
            <a:r>
              <a:rPr lang="en-GB" sz="28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8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알고 있나요</a:t>
            </a:r>
            <a:r>
              <a:rPr lang="en-US" altLang="ko-KR" sz="28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8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Picture 3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97CE772D-C5B8-47A3-9CD4-F44D6DFFA9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03153" y="1619505"/>
            <a:ext cx="2081110" cy="2376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B5EDB0-599F-47DC-B5AD-59BB4FCEA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8190" y="1619505"/>
            <a:ext cx="208111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trait of Marie Curie [1867 - 1934], Polish chemist, wife of Pierre Curie">
            <a:extLst>
              <a:ext uri="{FF2B5EF4-FFF2-40B4-BE49-F238E27FC236}">
                <a16:creationId xmlns:a16="http://schemas.microsoft.com/office/drawing/2014/main" id="{F7014784-7A19-4E03-85B1-6CD1328E36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0839" y="1625600"/>
            <a:ext cx="20808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59133F8-3E18-4F4C-BCDF-7D7146A4A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03176" y="1619505"/>
            <a:ext cx="2080800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21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 bwMode="auto">
          <a:xfrm>
            <a:off x="4671060" y="592154"/>
            <a:ext cx="4251959" cy="109103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ko-KR" altLang="en-US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매출액 </a:t>
            </a:r>
            <a:r>
              <a:rPr lang="en-GB" sz="2600" dirty="0" err="1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상위</a:t>
            </a:r>
            <a:r>
              <a:rPr lang="en-GB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100대 기업 중 </a:t>
            </a:r>
          </a:p>
          <a:p>
            <a:pPr eaLnBrk="1" hangingPunct="1"/>
            <a:r>
              <a:rPr lang="en-GB" sz="2600" dirty="0" err="1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여성</a:t>
            </a:r>
            <a:r>
              <a:rPr lang="en-GB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CEO는 몇 명</a:t>
            </a:r>
            <a:r>
              <a:rPr lang="ko-KR" altLang="en-US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일까요</a:t>
            </a:r>
            <a:r>
              <a:rPr lang="en-US" altLang="ko-KR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endParaRPr lang="en-GB" sz="2600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888ECC28-726B-474A-81AD-575E1F142DE0}"/>
              </a:ext>
            </a:extLst>
          </p:cNvPr>
          <p:cNvSpPr txBox="1">
            <a:spLocks/>
          </p:cNvSpPr>
          <p:nvPr/>
        </p:nvSpPr>
        <p:spPr bwMode="auto">
          <a:xfrm>
            <a:off x="5047384" y="2105112"/>
            <a:ext cx="2040918" cy="1952806"/>
          </a:xfrm>
          <a:prstGeom prst="rect">
            <a:avLst/>
          </a:prstGeom>
          <a:solidFill>
            <a:srgbClr val="44841A"/>
          </a:solidFill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6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11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24</a:t>
            </a:r>
            <a:endParaRPr lang="en-GB" sz="2800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6" name="Picture Placeholder 5" descr="A picture containing sky, outdoor, ground, person&#10;&#10;Description automatically generated">
            <a:extLst>
              <a:ext uri="{FF2B5EF4-FFF2-40B4-BE49-F238E27FC236}">
                <a16:creationId xmlns:a16="http://schemas.microsoft.com/office/drawing/2014/main" id="{433C2CA8-11C7-4FCA-8A83-BC8F29B1D5B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6" y="-9022"/>
            <a:ext cx="4399279" cy="5152522"/>
          </a:xfrm>
        </p:spPr>
      </p:pic>
    </p:spTree>
    <p:extLst>
      <p:ext uri="{BB962C8B-B14F-4D97-AF65-F5344CB8AC3E}">
        <p14:creationId xmlns:p14="http://schemas.microsoft.com/office/powerpoint/2010/main" val="11876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84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 bwMode="auto">
          <a:xfrm>
            <a:off x="289560" y="438423"/>
            <a:ext cx="3710940" cy="15373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GB" sz="2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전 세계적으로 여성의 평균 수입은 남성보다 얼마나 적을까요?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C80B733-4659-4382-9935-D0B2FFAA02E1}"/>
              </a:ext>
            </a:extLst>
          </p:cNvPr>
          <p:cNvSpPr txBox="1">
            <a:spLocks/>
          </p:cNvSpPr>
          <p:nvPr/>
        </p:nvSpPr>
        <p:spPr bwMode="auto">
          <a:xfrm>
            <a:off x="1257921" y="2227457"/>
            <a:ext cx="1904075" cy="195280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a16="http://schemas.microsoft.com/office/drawing/2014/main" xmlns:a14="http://schemas.microsoft.com/office/drawing/2010/main" xmlns:p14="http://schemas.microsoft.com/office/powerpoint/2010/main" xmlns:ma14="http://schemas.microsoft.com/office/mac/drawingml/2011/main" val="1"/>
            </a:ext>
          </a:extLst>
        </p:spPr>
        <p:txBody>
          <a:bodyPr vert="horz" wrap="squar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13%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16%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FFFFFF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28%</a:t>
            </a:r>
            <a:endParaRPr lang="en-GB" sz="2800" dirty="0">
              <a:solidFill>
                <a:srgbClr val="FFFFFF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Picture Placeholder 3" descr="A picture containing person&#10;&#10;Description automatically generated">
            <a:extLst>
              <a:ext uri="{FF2B5EF4-FFF2-40B4-BE49-F238E27FC236}">
                <a16:creationId xmlns:a16="http://schemas.microsoft.com/office/drawing/2014/main" id="{107A0964-D977-41B0-8C51-769FF2E17C5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7196" y="12700"/>
            <a:ext cx="4531156" cy="5130800"/>
          </a:xfrm>
        </p:spPr>
      </p:pic>
    </p:spTree>
    <p:extLst>
      <p:ext uri="{BB962C8B-B14F-4D97-AF65-F5344CB8AC3E}">
        <p14:creationId xmlns:p14="http://schemas.microsoft.com/office/powerpoint/2010/main" val="59327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15073</TotalTime>
  <Words>3673</Words>
  <Application>Microsoft Office PowerPoint</Application>
  <PresentationFormat>On-screen Show (16:9)</PresentationFormat>
  <Paragraphs>296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Lucida Grande</vt:lpstr>
      <vt:lpstr>Malgun Gothic</vt:lpstr>
      <vt:lpstr>NanumSquareOTF</vt:lpstr>
      <vt:lpstr>Noto Sans KR</vt:lpstr>
      <vt:lpstr>Andale Mono</vt:lpstr>
      <vt:lpstr>Arial</vt:lpstr>
      <vt:lpstr>Arial Black</vt:lpstr>
      <vt:lpstr>Calibri</vt:lpstr>
      <vt:lpstr>Oxfam</vt:lpstr>
      <vt:lpstr>세계 여성의 날</vt:lpstr>
      <vt:lpstr>불평등은 여러분에게 어떤 의미인가요?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Women's Day Assembly</dc:title>
  <dc:creator>Oxfam Education</dc:creator>
  <cp:keywords>, docId:6F6E72ADED245603F943FB0CB787D4EA</cp:keywords>
  <cp:lastModifiedBy>Sunyoung Lee</cp:lastModifiedBy>
  <cp:revision>909</cp:revision>
  <cp:lastPrinted>2018-09-28T11:21:33Z</cp:lastPrinted>
  <dcterms:created xsi:type="dcterms:W3CDTF">2018-08-03T09:59:37Z</dcterms:created>
  <dcterms:modified xsi:type="dcterms:W3CDTF">2023-12-27T08:02:11Z</dcterms:modified>
</cp:coreProperties>
</file>